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handoutMasterIdLst>
    <p:handoutMasterId r:id="rId60"/>
  </p:handoutMasterIdLst>
  <p:sldIdLst>
    <p:sldId id="1026" r:id="rId2"/>
    <p:sldId id="1144" r:id="rId3"/>
    <p:sldId id="1027" r:id="rId4"/>
    <p:sldId id="1028" r:id="rId5"/>
    <p:sldId id="1030" r:id="rId6"/>
    <p:sldId id="1032" r:id="rId7"/>
    <p:sldId id="1034" r:id="rId8"/>
    <p:sldId id="1035" r:id="rId9"/>
    <p:sldId id="1036" r:id="rId10"/>
    <p:sldId id="1037" r:id="rId11"/>
    <p:sldId id="1038" r:id="rId12"/>
    <p:sldId id="1039" r:id="rId13"/>
    <p:sldId id="1040" r:id="rId14"/>
    <p:sldId id="1041" r:id="rId15"/>
    <p:sldId id="1062" r:id="rId16"/>
    <p:sldId id="1042" r:id="rId17"/>
    <p:sldId id="1044" r:id="rId18"/>
    <p:sldId id="1045" r:id="rId19"/>
    <p:sldId id="1043" r:id="rId20"/>
    <p:sldId id="1059" r:id="rId21"/>
    <p:sldId id="1105" r:id="rId22"/>
    <p:sldId id="1108" r:id="rId23"/>
    <p:sldId id="1002" r:id="rId24"/>
    <p:sldId id="1004" r:id="rId25"/>
    <p:sldId id="985" r:id="rId26"/>
    <p:sldId id="1003" r:id="rId27"/>
    <p:sldId id="1007" r:id="rId28"/>
    <p:sldId id="1005" r:id="rId29"/>
    <p:sldId id="1069" r:id="rId30"/>
    <p:sldId id="1008" r:id="rId31"/>
    <p:sldId id="1009" r:id="rId32"/>
    <p:sldId id="1010" r:id="rId33"/>
    <p:sldId id="1011" r:id="rId34"/>
    <p:sldId id="1014" r:id="rId35"/>
    <p:sldId id="1013" r:id="rId36"/>
    <p:sldId id="1012" r:id="rId37"/>
    <p:sldId id="1054" r:id="rId38"/>
    <p:sldId id="1067" r:id="rId39"/>
    <p:sldId id="963" r:id="rId40"/>
    <p:sldId id="1104" r:id="rId41"/>
    <p:sldId id="1065" r:id="rId42"/>
    <p:sldId id="1015" r:id="rId43"/>
    <p:sldId id="1016" r:id="rId44"/>
    <p:sldId id="1022" r:id="rId45"/>
    <p:sldId id="1023" r:id="rId46"/>
    <p:sldId id="1021" r:id="rId47"/>
    <p:sldId id="1106" r:id="rId48"/>
    <p:sldId id="1107" r:id="rId49"/>
    <p:sldId id="1052" r:id="rId50"/>
    <p:sldId id="1055" r:id="rId51"/>
    <p:sldId id="1063" r:id="rId52"/>
    <p:sldId id="1064" r:id="rId53"/>
    <p:sldId id="1057" r:id="rId54"/>
    <p:sldId id="1058" r:id="rId55"/>
    <p:sldId id="1025" r:id="rId56"/>
    <p:sldId id="1109" r:id="rId57"/>
    <p:sldId id="655" r:id="rId58"/>
  </p:sldIdLst>
  <p:sldSz cx="9144000" cy="6858000" type="screen4x3"/>
  <p:notesSz cx="6797675" cy="9928225"/>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3">
          <p15:clr>
            <a:srgbClr val="A4A3A4"/>
          </p15:clr>
        </p15:guide>
        <p15:guide id="2" pos="28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A0000"/>
    <a:srgbClr val="FFFFCC"/>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51" autoAdjust="0"/>
    <p:restoredTop sz="81102" autoAdjust="0"/>
  </p:normalViewPr>
  <p:slideViewPr>
    <p:cSldViewPr>
      <p:cViewPr varScale="1">
        <p:scale>
          <a:sx n="57" d="100"/>
          <a:sy n="57" d="100"/>
        </p:scale>
        <p:origin x="980" y="24"/>
      </p:cViewPr>
      <p:guideLst>
        <p:guide orient="horz" pos="2093"/>
        <p:guide pos="2803"/>
      </p:guideLst>
    </p:cSldViewPr>
  </p:slideViewPr>
  <p:outlineViewPr>
    <p:cViewPr>
      <p:scale>
        <a:sx n="33" d="100"/>
        <a:sy n="33" d="100"/>
      </p:scale>
      <p:origin x="0" y="-1668"/>
    </p:cViewPr>
  </p:outlineViewPr>
  <p:notesTextViewPr>
    <p:cViewPr>
      <p:scale>
        <a:sx n="1" d="1"/>
        <a:sy n="1" d="1"/>
      </p:scale>
      <p:origin x="0" y="0"/>
    </p:cViewPr>
  </p:notesTextViewPr>
  <p:sorterViewPr>
    <p:cViewPr>
      <p:scale>
        <a:sx n="200" d="100"/>
        <a:sy n="200" d="100"/>
      </p:scale>
      <p:origin x="0" y="-687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6F48E22-EFEA-4B20-B521-399FAEC3FE01}" type="doc">
      <dgm:prSet loTypeId="urn:microsoft.com/office/officeart/2009/3/layout/StepUpProcess#1" loCatId="process" qsTypeId="urn:microsoft.com/office/officeart/2005/8/quickstyle/simple1#1" qsCatId="simple" csTypeId="urn:microsoft.com/office/officeart/2005/8/colors/accent1_2#1" csCatId="accent1" phldr="1"/>
      <dgm:spPr/>
      <dgm:t>
        <a:bodyPr/>
        <a:lstStyle/>
        <a:p>
          <a:endParaRPr lang="zh-CN" altLang="en-US"/>
        </a:p>
      </dgm:t>
    </dgm:pt>
    <dgm:pt modelId="{3FA3C8EE-13D6-48EC-A88D-59C28DA92AD0}">
      <dgm:prSet phldrT="[文本]"/>
      <dgm:spPr/>
      <dgm:t>
        <a:bodyPr/>
        <a:lstStyle/>
        <a:p>
          <a:r>
            <a:rPr lang="en-US" altLang="zh-CN" dirty="0"/>
            <a:t>2020</a:t>
          </a:r>
          <a:r>
            <a:rPr lang="zh-CN" altLang="en-US" dirty="0"/>
            <a:t>年</a:t>
          </a:r>
          <a:r>
            <a:rPr lang="en-US" altLang="zh-CN" dirty="0"/>
            <a:t>1</a:t>
          </a:r>
          <a:r>
            <a:rPr lang="zh-CN" altLang="en-US" dirty="0"/>
            <a:t>月</a:t>
          </a:r>
          <a:r>
            <a:rPr lang="en-US" altLang="zh-CN" dirty="0"/>
            <a:t>15</a:t>
          </a:r>
          <a:r>
            <a:rPr lang="zh-CN" altLang="en-US" dirty="0"/>
            <a:t>日</a:t>
          </a:r>
        </a:p>
      </dgm:t>
    </dgm:pt>
    <dgm:pt modelId="{29AE1D82-7B58-403A-91D5-E37CB70013F5}" type="parTrans" cxnId="{A460AFD1-2B84-4E3A-9754-246288C1E3AF}">
      <dgm:prSet/>
      <dgm:spPr/>
      <dgm:t>
        <a:bodyPr/>
        <a:lstStyle/>
        <a:p>
          <a:endParaRPr lang="zh-CN" altLang="en-US"/>
        </a:p>
      </dgm:t>
    </dgm:pt>
    <dgm:pt modelId="{BCDB8FAE-459F-4098-A929-145867E837D4}" type="sibTrans" cxnId="{A460AFD1-2B84-4E3A-9754-246288C1E3AF}">
      <dgm:prSet/>
      <dgm:spPr/>
      <dgm:t>
        <a:bodyPr/>
        <a:lstStyle/>
        <a:p>
          <a:endParaRPr lang="zh-CN" altLang="en-US"/>
        </a:p>
      </dgm:t>
    </dgm:pt>
    <dgm:pt modelId="{D0409595-F741-4E23-A84B-CC3DFB8E8D7B}">
      <dgm:prSet phldrT="[文本]"/>
      <dgm:spPr/>
      <dgm:t>
        <a:bodyPr/>
        <a:lstStyle/>
        <a:p>
          <a:r>
            <a:rPr lang="en-US" altLang="zh-CN" dirty="0"/>
            <a:t>1</a:t>
          </a:r>
          <a:r>
            <a:rPr lang="zh-CN" altLang="en-US" dirty="0"/>
            <a:t>月</a:t>
          </a:r>
          <a:r>
            <a:rPr lang="en-US" altLang="zh-CN" dirty="0"/>
            <a:t>20</a:t>
          </a:r>
          <a:r>
            <a:rPr lang="zh-CN" altLang="en-US" dirty="0"/>
            <a:t>日</a:t>
          </a:r>
        </a:p>
      </dgm:t>
    </dgm:pt>
    <dgm:pt modelId="{2C47F0C3-2127-46AB-B039-F1E82B166896}" type="parTrans" cxnId="{D716800D-F461-4D60-AFC0-E504823F5FDA}">
      <dgm:prSet/>
      <dgm:spPr/>
      <dgm:t>
        <a:bodyPr/>
        <a:lstStyle/>
        <a:p>
          <a:endParaRPr lang="zh-CN" altLang="en-US"/>
        </a:p>
      </dgm:t>
    </dgm:pt>
    <dgm:pt modelId="{9E67B7BA-2E0E-48AC-9474-55BFEF755E00}" type="sibTrans" cxnId="{D716800D-F461-4D60-AFC0-E504823F5FDA}">
      <dgm:prSet/>
      <dgm:spPr/>
      <dgm:t>
        <a:bodyPr/>
        <a:lstStyle/>
        <a:p>
          <a:endParaRPr lang="zh-CN" altLang="en-US"/>
        </a:p>
      </dgm:t>
    </dgm:pt>
    <dgm:pt modelId="{60F87362-2B77-41AD-BA05-531DF8976D12}">
      <dgm:prSet phldrT="[文本]"/>
      <dgm:spPr/>
      <dgm:t>
        <a:bodyPr/>
        <a:lstStyle/>
        <a:p>
          <a:r>
            <a:rPr lang="en-US" altLang="zh-CN" dirty="0"/>
            <a:t>1</a:t>
          </a:r>
          <a:r>
            <a:rPr lang="zh-CN" altLang="en-US" dirty="0"/>
            <a:t>月</a:t>
          </a:r>
          <a:r>
            <a:rPr lang="en-US" altLang="zh-CN" dirty="0"/>
            <a:t>28</a:t>
          </a:r>
          <a:r>
            <a:rPr lang="zh-CN" altLang="en-US" dirty="0"/>
            <a:t>日</a:t>
          </a:r>
        </a:p>
      </dgm:t>
    </dgm:pt>
    <dgm:pt modelId="{4D986144-F4B7-4877-A36B-CE2BC3306273}" type="parTrans" cxnId="{3D3C14CE-1E27-4A8D-89DE-A43E9FC052AE}">
      <dgm:prSet/>
      <dgm:spPr/>
      <dgm:t>
        <a:bodyPr/>
        <a:lstStyle/>
        <a:p>
          <a:endParaRPr lang="zh-CN" altLang="en-US"/>
        </a:p>
      </dgm:t>
    </dgm:pt>
    <dgm:pt modelId="{87CD50CE-2C45-462D-99C2-CA8F81B13A17}" type="sibTrans" cxnId="{3D3C14CE-1E27-4A8D-89DE-A43E9FC052AE}">
      <dgm:prSet/>
      <dgm:spPr/>
      <dgm:t>
        <a:bodyPr/>
        <a:lstStyle/>
        <a:p>
          <a:endParaRPr lang="zh-CN" altLang="en-US"/>
        </a:p>
      </dgm:t>
    </dgm:pt>
    <dgm:pt modelId="{F9B571C6-6C60-4966-BCA6-2EDA3766962F}">
      <dgm:prSet/>
      <dgm:spPr/>
      <dgm:t>
        <a:bodyPr/>
        <a:lstStyle/>
        <a:p>
          <a:r>
            <a:rPr lang="en-US" altLang="zh-CN" dirty="0"/>
            <a:t>2</a:t>
          </a:r>
          <a:r>
            <a:rPr lang="zh-CN" altLang="en-US" dirty="0"/>
            <a:t>月</a:t>
          </a:r>
          <a:r>
            <a:rPr lang="en-US" altLang="zh-CN" dirty="0"/>
            <a:t>6</a:t>
          </a:r>
          <a:r>
            <a:rPr lang="zh-CN" altLang="en-US" dirty="0"/>
            <a:t>日</a:t>
          </a:r>
        </a:p>
      </dgm:t>
    </dgm:pt>
    <dgm:pt modelId="{F5283682-4933-4758-A036-707FE825FC76}" type="parTrans" cxnId="{A458BF2A-EA05-4AAF-A586-54E11AA0BF82}">
      <dgm:prSet/>
      <dgm:spPr/>
      <dgm:t>
        <a:bodyPr/>
        <a:lstStyle/>
        <a:p>
          <a:endParaRPr lang="zh-CN" altLang="en-US"/>
        </a:p>
      </dgm:t>
    </dgm:pt>
    <dgm:pt modelId="{9D99B1ED-5763-4B2F-A6C8-C94CE491BF7B}" type="sibTrans" cxnId="{A458BF2A-EA05-4AAF-A586-54E11AA0BF82}">
      <dgm:prSet/>
      <dgm:spPr/>
      <dgm:t>
        <a:bodyPr/>
        <a:lstStyle/>
        <a:p>
          <a:endParaRPr lang="zh-CN" altLang="en-US"/>
        </a:p>
      </dgm:t>
    </dgm:pt>
    <dgm:pt modelId="{A4F96279-8037-413E-B6D2-9FD84C6A434C}">
      <dgm:prSet/>
      <dgm:spPr/>
      <dgm:t>
        <a:bodyPr/>
        <a:lstStyle/>
        <a:p>
          <a:r>
            <a:rPr lang="en-US" altLang="zh-CN" dirty="0"/>
            <a:t>2</a:t>
          </a:r>
          <a:r>
            <a:rPr lang="zh-CN" altLang="en-US" dirty="0"/>
            <a:t>月</a:t>
          </a:r>
          <a:r>
            <a:rPr lang="en-US" altLang="zh-CN" dirty="0"/>
            <a:t>21</a:t>
          </a:r>
          <a:r>
            <a:rPr lang="zh-CN" altLang="en-US" dirty="0"/>
            <a:t>日</a:t>
          </a:r>
        </a:p>
      </dgm:t>
    </dgm:pt>
    <dgm:pt modelId="{19F039F3-4BFE-4A9E-8465-30E3047E29A5}" type="parTrans" cxnId="{0A67EE8B-0FB6-48B7-9DD3-9A15646514C9}">
      <dgm:prSet/>
      <dgm:spPr/>
      <dgm:t>
        <a:bodyPr/>
        <a:lstStyle/>
        <a:p>
          <a:endParaRPr lang="zh-CN" altLang="en-US"/>
        </a:p>
      </dgm:t>
    </dgm:pt>
    <dgm:pt modelId="{31F5F3E4-CA07-4D16-A9F2-E1CC5E18D0A2}" type="sibTrans" cxnId="{0A67EE8B-0FB6-48B7-9DD3-9A15646514C9}">
      <dgm:prSet/>
      <dgm:spPr/>
      <dgm:t>
        <a:bodyPr/>
        <a:lstStyle/>
        <a:p>
          <a:endParaRPr lang="zh-CN" altLang="en-US"/>
        </a:p>
      </dgm:t>
    </dgm:pt>
    <dgm:pt modelId="{F0A73BF0-740C-4966-B425-3139844957ED}">
      <dgm:prSet/>
      <dgm:spPr/>
      <dgm:t>
        <a:bodyPr/>
        <a:lstStyle/>
        <a:p>
          <a:r>
            <a:rPr lang="en-US" altLang="zh-CN" dirty="0"/>
            <a:t>3</a:t>
          </a:r>
          <a:r>
            <a:rPr lang="zh-CN" altLang="en-US" dirty="0"/>
            <a:t>月</a:t>
          </a:r>
          <a:r>
            <a:rPr lang="en-US" altLang="zh-CN" dirty="0"/>
            <a:t>7</a:t>
          </a:r>
          <a:r>
            <a:rPr lang="zh-CN" altLang="en-US" dirty="0"/>
            <a:t>日</a:t>
          </a:r>
        </a:p>
      </dgm:t>
    </dgm:pt>
    <dgm:pt modelId="{38F21D9E-4EE2-4FA5-A3BF-26E64A6B7B4A}" type="parTrans" cxnId="{17B5A112-11E3-4B31-B23D-D9B36C122A5C}">
      <dgm:prSet/>
      <dgm:spPr/>
      <dgm:t>
        <a:bodyPr/>
        <a:lstStyle/>
        <a:p>
          <a:endParaRPr lang="zh-CN" altLang="en-US"/>
        </a:p>
      </dgm:t>
    </dgm:pt>
    <dgm:pt modelId="{4E6DCFCD-B66A-480B-A9F7-BCFFF24C79DB}" type="sibTrans" cxnId="{17B5A112-11E3-4B31-B23D-D9B36C122A5C}">
      <dgm:prSet/>
      <dgm:spPr/>
      <dgm:t>
        <a:bodyPr/>
        <a:lstStyle/>
        <a:p>
          <a:endParaRPr lang="zh-CN" altLang="en-US"/>
        </a:p>
      </dgm:t>
    </dgm:pt>
    <dgm:pt modelId="{9A565827-42C5-4D6B-B1BB-718B58B39B86}">
      <dgm:prSet/>
      <dgm:spPr/>
      <dgm:t>
        <a:bodyPr/>
        <a:lstStyle/>
        <a:p>
          <a:r>
            <a:rPr lang="en-US" altLang="zh-CN" dirty="0"/>
            <a:t>9</a:t>
          </a:r>
          <a:r>
            <a:rPr lang="zh-CN" altLang="en-US" dirty="0"/>
            <a:t>月</a:t>
          </a:r>
          <a:r>
            <a:rPr lang="en-US" altLang="zh-CN" dirty="0"/>
            <a:t>11</a:t>
          </a:r>
          <a:r>
            <a:rPr lang="zh-CN" altLang="en-US" dirty="0"/>
            <a:t>日</a:t>
          </a:r>
        </a:p>
      </dgm:t>
    </dgm:pt>
    <dgm:pt modelId="{1A4CA618-B651-46E0-8809-EDB7AF325E10}" type="parTrans" cxnId="{1FDCC509-B3C5-4022-A0EB-56604B8A8F44}">
      <dgm:prSet/>
      <dgm:spPr/>
      <dgm:t>
        <a:bodyPr/>
        <a:lstStyle/>
        <a:p>
          <a:endParaRPr lang="zh-CN" altLang="en-US"/>
        </a:p>
      </dgm:t>
    </dgm:pt>
    <dgm:pt modelId="{F487CF7C-768A-4570-932E-ACAB8BDAB3EA}" type="sibTrans" cxnId="{1FDCC509-B3C5-4022-A0EB-56604B8A8F44}">
      <dgm:prSet/>
      <dgm:spPr/>
      <dgm:t>
        <a:bodyPr/>
        <a:lstStyle/>
        <a:p>
          <a:endParaRPr lang="zh-CN" altLang="en-US"/>
        </a:p>
      </dgm:t>
    </dgm:pt>
    <dgm:pt modelId="{5480455F-78B1-4E49-8DFD-381937CC0443}">
      <dgm:prSet/>
      <dgm:spPr/>
      <dgm:t>
        <a:bodyPr/>
        <a:lstStyle/>
        <a:p>
          <a:r>
            <a:rPr lang="en-US" altLang="zh-CN" dirty="0"/>
            <a:t>2021</a:t>
          </a:r>
          <a:r>
            <a:rPr lang="zh-CN" altLang="en-US" dirty="0"/>
            <a:t>年</a:t>
          </a:r>
          <a:r>
            <a:rPr lang="en-US" altLang="zh-CN" dirty="0"/>
            <a:t>5</a:t>
          </a:r>
          <a:r>
            <a:rPr lang="zh-CN" altLang="en-US" dirty="0"/>
            <a:t>月</a:t>
          </a:r>
          <a:r>
            <a:rPr lang="en-US" altLang="zh-CN" dirty="0"/>
            <a:t>14</a:t>
          </a:r>
          <a:r>
            <a:rPr lang="zh-CN" altLang="en-US" dirty="0"/>
            <a:t>日</a:t>
          </a:r>
        </a:p>
      </dgm:t>
    </dgm:pt>
    <dgm:pt modelId="{53F944F9-CD76-4168-AF22-8FA1A193CE4F}" type="parTrans" cxnId="{A0825FA1-65B9-4FB4-B169-5244B704B358}">
      <dgm:prSet/>
      <dgm:spPr/>
      <dgm:t>
        <a:bodyPr/>
        <a:lstStyle/>
        <a:p>
          <a:endParaRPr lang="zh-CN" altLang="en-US"/>
        </a:p>
      </dgm:t>
    </dgm:pt>
    <dgm:pt modelId="{D9AD77BD-5EF4-473D-AB84-60D4A6EF82AB}" type="sibTrans" cxnId="{A0825FA1-65B9-4FB4-B169-5244B704B358}">
      <dgm:prSet/>
      <dgm:spPr/>
      <dgm:t>
        <a:bodyPr/>
        <a:lstStyle/>
        <a:p>
          <a:endParaRPr lang="zh-CN" altLang="en-US"/>
        </a:p>
      </dgm:t>
    </dgm:pt>
    <dgm:pt modelId="{02584FB5-27D1-43FB-911D-89731FBEC4E2}">
      <dgm:prSet/>
      <dgm:spPr/>
      <dgm:t>
        <a:bodyPr/>
        <a:lstStyle/>
        <a:p>
          <a:r>
            <a:rPr lang="en-US" altLang="zh-CN" dirty="0"/>
            <a:t>2022</a:t>
          </a:r>
          <a:r>
            <a:rPr lang="zh-CN" altLang="en-US" dirty="0"/>
            <a:t>年</a:t>
          </a:r>
          <a:r>
            <a:rPr lang="en-US" altLang="zh-CN" dirty="0"/>
            <a:t>6</a:t>
          </a:r>
          <a:r>
            <a:rPr lang="zh-CN" altLang="en-US" dirty="0"/>
            <a:t>月</a:t>
          </a:r>
          <a:r>
            <a:rPr lang="en-US" altLang="zh-CN" dirty="0"/>
            <a:t>30</a:t>
          </a:r>
          <a:r>
            <a:rPr lang="zh-CN" altLang="en-US" dirty="0"/>
            <a:t>日</a:t>
          </a:r>
        </a:p>
      </dgm:t>
    </dgm:pt>
    <dgm:pt modelId="{D77F2E01-C7DC-45A8-AE25-9D749B4B7625}" type="parTrans" cxnId="{84F32C07-D584-48BF-B719-21BCB91AC589}">
      <dgm:prSet/>
      <dgm:spPr/>
      <dgm:t>
        <a:bodyPr/>
        <a:lstStyle/>
        <a:p>
          <a:endParaRPr lang="zh-CN" altLang="en-US"/>
        </a:p>
      </dgm:t>
    </dgm:pt>
    <dgm:pt modelId="{B14F398E-CE01-4A2C-86AB-A8E5EA2D15A8}" type="sibTrans" cxnId="{84F32C07-D584-48BF-B719-21BCB91AC589}">
      <dgm:prSet/>
      <dgm:spPr/>
      <dgm:t>
        <a:bodyPr/>
        <a:lstStyle/>
        <a:p>
          <a:endParaRPr lang="zh-CN" altLang="en-US"/>
        </a:p>
      </dgm:t>
    </dgm:pt>
    <dgm:pt modelId="{FF286E62-5949-46A4-98A3-0FAE57635F42}" type="pres">
      <dgm:prSet presAssocID="{F6F48E22-EFEA-4B20-B521-399FAEC3FE01}" presName="rootnode" presStyleCnt="0">
        <dgm:presLayoutVars>
          <dgm:chMax/>
          <dgm:chPref/>
          <dgm:dir/>
          <dgm:animLvl val="lvl"/>
        </dgm:presLayoutVars>
      </dgm:prSet>
      <dgm:spPr/>
      <dgm:t>
        <a:bodyPr/>
        <a:lstStyle/>
        <a:p>
          <a:endParaRPr lang="zh-CN" altLang="en-US"/>
        </a:p>
      </dgm:t>
    </dgm:pt>
    <dgm:pt modelId="{A84F1732-A80A-4642-A0B9-E59049ED4137}" type="pres">
      <dgm:prSet presAssocID="{3FA3C8EE-13D6-48EC-A88D-59C28DA92AD0}" presName="composite" presStyleCnt="0"/>
      <dgm:spPr/>
    </dgm:pt>
    <dgm:pt modelId="{01B5C07E-FD3F-493B-8776-B438A488C134}" type="pres">
      <dgm:prSet presAssocID="{3FA3C8EE-13D6-48EC-A88D-59C28DA92AD0}" presName="LShape" presStyleLbl="alignNode1" presStyleIdx="0" presStyleCnt="17"/>
      <dgm:spPr/>
    </dgm:pt>
    <dgm:pt modelId="{5254664A-1223-4C71-854C-F3E400FE0BED}" type="pres">
      <dgm:prSet presAssocID="{3FA3C8EE-13D6-48EC-A88D-59C28DA92AD0}" presName="ParentText" presStyleLbl="revTx" presStyleIdx="0" presStyleCnt="9">
        <dgm:presLayoutVars>
          <dgm:chMax val="0"/>
          <dgm:chPref val="0"/>
          <dgm:bulletEnabled val="1"/>
        </dgm:presLayoutVars>
      </dgm:prSet>
      <dgm:spPr/>
      <dgm:t>
        <a:bodyPr/>
        <a:lstStyle/>
        <a:p>
          <a:endParaRPr lang="zh-CN" altLang="en-US"/>
        </a:p>
      </dgm:t>
    </dgm:pt>
    <dgm:pt modelId="{C58E0769-5D63-405A-9D45-F2C7C463D844}" type="pres">
      <dgm:prSet presAssocID="{3FA3C8EE-13D6-48EC-A88D-59C28DA92AD0}" presName="Triangle" presStyleLbl="alignNode1" presStyleIdx="1" presStyleCnt="17"/>
      <dgm:spPr/>
    </dgm:pt>
    <dgm:pt modelId="{8435FBD7-DB5B-495B-82FF-536FAB9A4C98}" type="pres">
      <dgm:prSet presAssocID="{BCDB8FAE-459F-4098-A929-145867E837D4}" presName="sibTrans" presStyleCnt="0"/>
      <dgm:spPr/>
    </dgm:pt>
    <dgm:pt modelId="{6D244F9B-AC3A-4321-878C-8DE25041ECFF}" type="pres">
      <dgm:prSet presAssocID="{BCDB8FAE-459F-4098-A929-145867E837D4}" presName="space" presStyleCnt="0"/>
      <dgm:spPr/>
    </dgm:pt>
    <dgm:pt modelId="{9290E540-523F-44E7-9900-07CFAFC27C07}" type="pres">
      <dgm:prSet presAssocID="{D0409595-F741-4E23-A84B-CC3DFB8E8D7B}" presName="composite" presStyleCnt="0"/>
      <dgm:spPr/>
    </dgm:pt>
    <dgm:pt modelId="{A2E94B16-0C98-4DD5-9D22-599A58358CDE}" type="pres">
      <dgm:prSet presAssocID="{D0409595-F741-4E23-A84B-CC3DFB8E8D7B}" presName="LShape" presStyleLbl="alignNode1" presStyleIdx="2" presStyleCnt="17"/>
      <dgm:spPr/>
    </dgm:pt>
    <dgm:pt modelId="{7FB83CCF-E8CB-4EDA-B951-E48EE427187F}" type="pres">
      <dgm:prSet presAssocID="{D0409595-F741-4E23-A84B-CC3DFB8E8D7B}" presName="ParentText" presStyleLbl="revTx" presStyleIdx="1" presStyleCnt="9">
        <dgm:presLayoutVars>
          <dgm:chMax val="0"/>
          <dgm:chPref val="0"/>
          <dgm:bulletEnabled val="1"/>
        </dgm:presLayoutVars>
      </dgm:prSet>
      <dgm:spPr/>
      <dgm:t>
        <a:bodyPr/>
        <a:lstStyle/>
        <a:p>
          <a:endParaRPr lang="zh-CN" altLang="en-US"/>
        </a:p>
      </dgm:t>
    </dgm:pt>
    <dgm:pt modelId="{8FFC6EB1-3D19-4408-BDFE-B7C82CDF60C3}" type="pres">
      <dgm:prSet presAssocID="{D0409595-F741-4E23-A84B-CC3DFB8E8D7B}" presName="Triangle" presStyleLbl="alignNode1" presStyleIdx="3" presStyleCnt="17"/>
      <dgm:spPr/>
    </dgm:pt>
    <dgm:pt modelId="{8BDEAC9B-CA15-4969-BFAE-F2731C7F9D3F}" type="pres">
      <dgm:prSet presAssocID="{9E67B7BA-2E0E-48AC-9474-55BFEF755E00}" presName="sibTrans" presStyleCnt="0"/>
      <dgm:spPr/>
    </dgm:pt>
    <dgm:pt modelId="{59A18B05-F7C5-4395-AD3A-11A2C8977FE8}" type="pres">
      <dgm:prSet presAssocID="{9E67B7BA-2E0E-48AC-9474-55BFEF755E00}" presName="space" presStyleCnt="0"/>
      <dgm:spPr/>
    </dgm:pt>
    <dgm:pt modelId="{E45FCA58-6F52-4A72-AC5A-DC49C7A529A9}" type="pres">
      <dgm:prSet presAssocID="{60F87362-2B77-41AD-BA05-531DF8976D12}" presName="composite" presStyleCnt="0"/>
      <dgm:spPr/>
    </dgm:pt>
    <dgm:pt modelId="{A8DE427B-1192-4304-A3CF-2BAC0D79FCC0}" type="pres">
      <dgm:prSet presAssocID="{60F87362-2B77-41AD-BA05-531DF8976D12}" presName="LShape" presStyleLbl="alignNode1" presStyleIdx="4" presStyleCnt="17"/>
      <dgm:spPr/>
    </dgm:pt>
    <dgm:pt modelId="{768CFA32-3006-48F3-A878-4EB0C7E9FCC7}" type="pres">
      <dgm:prSet presAssocID="{60F87362-2B77-41AD-BA05-531DF8976D12}" presName="ParentText" presStyleLbl="revTx" presStyleIdx="2" presStyleCnt="9">
        <dgm:presLayoutVars>
          <dgm:chMax val="0"/>
          <dgm:chPref val="0"/>
          <dgm:bulletEnabled val="1"/>
        </dgm:presLayoutVars>
      </dgm:prSet>
      <dgm:spPr/>
      <dgm:t>
        <a:bodyPr/>
        <a:lstStyle/>
        <a:p>
          <a:endParaRPr lang="zh-CN" altLang="en-US"/>
        </a:p>
      </dgm:t>
    </dgm:pt>
    <dgm:pt modelId="{6E918BF7-72F3-4479-B632-9BF6D449DF54}" type="pres">
      <dgm:prSet presAssocID="{60F87362-2B77-41AD-BA05-531DF8976D12}" presName="Triangle" presStyleLbl="alignNode1" presStyleIdx="5" presStyleCnt="17"/>
      <dgm:spPr/>
    </dgm:pt>
    <dgm:pt modelId="{F9CF7BBC-5ACF-47E9-9D14-12C33E56B8BD}" type="pres">
      <dgm:prSet presAssocID="{87CD50CE-2C45-462D-99C2-CA8F81B13A17}" presName="sibTrans" presStyleCnt="0"/>
      <dgm:spPr/>
    </dgm:pt>
    <dgm:pt modelId="{884F7592-1780-4445-8E58-B2205A4723EE}" type="pres">
      <dgm:prSet presAssocID="{87CD50CE-2C45-462D-99C2-CA8F81B13A17}" presName="space" presStyleCnt="0"/>
      <dgm:spPr/>
    </dgm:pt>
    <dgm:pt modelId="{F364FB2E-F879-4DF2-8992-8E7F4C5F56ED}" type="pres">
      <dgm:prSet presAssocID="{F9B571C6-6C60-4966-BCA6-2EDA3766962F}" presName="composite" presStyleCnt="0"/>
      <dgm:spPr/>
    </dgm:pt>
    <dgm:pt modelId="{7FF98AAA-EB00-40A7-BC12-495808747E77}" type="pres">
      <dgm:prSet presAssocID="{F9B571C6-6C60-4966-BCA6-2EDA3766962F}" presName="LShape" presStyleLbl="alignNode1" presStyleIdx="6" presStyleCnt="17"/>
      <dgm:spPr/>
    </dgm:pt>
    <dgm:pt modelId="{B66B9AC1-36C4-4FEE-8748-E3E4F604D0FD}" type="pres">
      <dgm:prSet presAssocID="{F9B571C6-6C60-4966-BCA6-2EDA3766962F}" presName="ParentText" presStyleLbl="revTx" presStyleIdx="3" presStyleCnt="9">
        <dgm:presLayoutVars>
          <dgm:chMax val="0"/>
          <dgm:chPref val="0"/>
          <dgm:bulletEnabled val="1"/>
        </dgm:presLayoutVars>
      </dgm:prSet>
      <dgm:spPr/>
      <dgm:t>
        <a:bodyPr/>
        <a:lstStyle/>
        <a:p>
          <a:endParaRPr lang="zh-CN" altLang="en-US"/>
        </a:p>
      </dgm:t>
    </dgm:pt>
    <dgm:pt modelId="{CACC6A6B-A78B-4CF8-94C7-806126B17DF4}" type="pres">
      <dgm:prSet presAssocID="{F9B571C6-6C60-4966-BCA6-2EDA3766962F}" presName="Triangle" presStyleLbl="alignNode1" presStyleIdx="7" presStyleCnt="17"/>
      <dgm:spPr/>
    </dgm:pt>
    <dgm:pt modelId="{F92D0407-59D4-40FD-8E95-BCA8D17A91F2}" type="pres">
      <dgm:prSet presAssocID="{9D99B1ED-5763-4B2F-A6C8-C94CE491BF7B}" presName="sibTrans" presStyleCnt="0"/>
      <dgm:spPr/>
    </dgm:pt>
    <dgm:pt modelId="{65F993CB-A313-4DB8-AE48-97FB62173C3A}" type="pres">
      <dgm:prSet presAssocID="{9D99B1ED-5763-4B2F-A6C8-C94CE491BF7B}" presName="space" presStyleCnt="0"/>
      <dgm:spPr/>
    </dgm:pt>
    <dgm:pt modelId="{E80CBE97-0EB6-403B-9230-9F1F3A58158D}" type="pres">
      <dgm:prSet presAssocID="{A4F96279-8037-413E-B6D2-9FD84C6A434C}" presName="composite" presStyleCnt="0"/>
      <dgm:spPr/>
    </dgm:pt>
    <dgm:pt modelId="{315F4B3D-AC3C-45C5-88FD-FFEDF2026A50}" type="pres">
      <dgm:prSet presAssocID="{A4F96279-8037-413E-B6D2-9FD84C6A434C}" presName="LShape" presStyleLbl="alignNode1" presStyleIdx="8" presStyleCnt="17"/>
      <dgm:spPr/>
    </dgm:pt>
    <dgm:pt modelId="{A9DBF91E-2B09-450E-B2A1-D4A20F7BAD35}" type="pres">
      <dgm:prSet presAssocID="{A4F96279-8037-413E-B6D2-9FD84C6A434C}" presName="ParentText" presStyleLbl="revTx" presStyleIdx="4" presStyleCnt="9">
        <dgm:presLayoutVars>
          <dgm:chMax val="0"/>
          <dgm:chPref val="0"/>
          <dgm:bulletEnabled val="1"/>
        </dgm:presLayoutVars>
      </dgm:prSet>
      <dgm:spPr/>
      <dgm:t>
        <a:bodyPr/>
        <a:lstStyle/>
        <a:p>
          <a:endParaRPr lang="zh-CN" altLang="en-US"/>
        </a:p>
      </dgm:t>
    </dgm:pt>
    <dgm:pt modelId="{0B541381-4C61-44FC-A54C-37D2A8995C6B}" type="pres">
      <dgm:prSet presAssocID="{A4F96279-8037-413E-B6D2-9FD84C6A434C}" presName="Triangle" presStyleLbl="alignNode1" presStyleIdx="9" presStyleCnt="17"/>
      <dgm:spPr/>
    </dgm:pt>
    <dgm:pt modelId="{2ADCDBAD-0715-4DE2-99B6-8CE64C4F019F}" type="pres">
      <dgm:prSet presAssocID="{31F5F3E4-CA07-4D16-A9F2-E1CC5E18D0A2}" presName="sibTrans" presStyleCnt="0"/>
      <dgm:spPr/>
    </dgm:pt>
    <dgm:pt modelId="{9072EDD0-5BF1-4693-BCE2-3CA1C190B42D}" type="pres">
      <dgm:prSet presAssocID="{31F5F3E4-CA07-4D16-A9F2-E1CC5E18D0A2}" presName="space" presStyleCnt="0"/>
      <dgm:spPr/>
    </dgm:pt>
    <dgm:pt modelId="{6D5D358A-D44A-4EC5-9562-910C5C1BD2A8}" type="pres">
      <dgm:prSet presAssocID="{F0A73BF0-740C-4966-B425-3139844957ED}" presName="composite" presStyleCnt="0"/>
      <dgm:spPr/>
    </dgm:pt>
    <dgm:pt modelId="{2E2798C8-336E-4812-8C41-E5E911ADE847}" type="pres">
      <dgm:prSet presAssocID="{F0A73BF0-740C-4966-B425-3139844957ED}" presName="LShape" presStyleLbl="alignNode1" presStyleIdx="10" presStyleCnt="17"/>
      <dgm:spPr/>
    </dgm:pt>
    <dgm:pt modelId="{EC5F1C56-799A-45C6-9A5F-1590D7A92B8E}" type="pres">
      <dgm:prSet presAssocID="{F0A73BF0-740C-4966-B425-3139844957ED}" presName="ParentText" presStyleLbl="revTx" presStyleIdx="5" presStyleCnt="9">
        <dgm:presLayoutVars>
          <dgm:chMax val="0"/>
          <dgm:chPref val="0"/>
          <dgm:bulletEnabled val="1"/>
        </dgm:presLayoutVars>
      </dgm:prSet>
      <dgm:spPr/>
      <dgm:t>
        <a:bodyPr/>
        <a:lstStyle/>
        <a:p>
          <a:endParaRPr lang="zh-CN" altLang="en-US"/>
        </a:p>
      </dgm:t>
    </dgm:pt>
    <dgm:pt modelId="{F13E5596-A596-4F30-AEFD-5C2174015750}" type="pres">
      <dgm:prSet presAssocID="{F0A73BF0-740C-4966-B425-3139844957ED}" presName="Triangle" presStyleLbl="alignNode1" presStyleIdx="11" presStyleCnt="17"/>
      <dgm:spPr/>
    </dgm:pt>
    <dgm:pt modelId="{0499D86A-E876-4A8E-9D0C-B1DB6EF04A8C}" type="pres">
      <dgm:prSet presAssocID="{4E6DCFCD-B66A-480B-A9F7-BCFFF24C79DB}" presName="sibTrans" presStyleCnt="0"/>
      <dgm:spPr/>
    </dgm:pt>
    <dgm:pt modelId="{C9CDC6A8-4266-4C14-8C63-AA0B0D9FC05A}" type="pres">
      <dgm:prSet presAssocID="{4E6DCFCD-B66A-480B-A9F7-BCFFF24C79DB}" presName="space" presStyleCnt="0"/>
      <dgm:spPr/>
    </dgm:pt>
    <dgm:pt modelId="{6C4A788C-867F-42B3-832A-25BAD02130AC}" type="pres">
      <dgm:prSet presAssocID="{9A565827-42C5-4D6B-B1BB-718B58B39B86}" presName="composite" presStyleCnt="0"/>
      <dgm:spPr/>
    </dgm:pt>
    <dgm:pt modelId="{24FFFC46-8DBB-4B38-9B5C-D6328FAC1D38}" type="pres">
      <dgm:prSet presAssocID="{9A565827-42C5-4D6B-B1BB-718B58B39B86}" presName="LShape" presStyleLbl="alignNode1" presStyleIdx="12" presStyleCnt="17"/>
      <dgm:spPr/>
    </dgm:pt>
    <dgm:pt modelId="{FA628C6B-983C-4FEE-A32B-208C2C2E704C}" type="pres">
      <dgm:prSet presAssocID="{9A565827-42C5-4D6B-B1BB-718B58B39B86}" presName="ParentText" presStyleLbl="revTx" presStyleIdx="6" presStyleCnt="9">
        <dgm:presLayoutVars>
          <dgm:chMax val="0"/>
          <dgm:chPref val="0"/>
          <dgm:bulletEnabled val="1"/>
        </dgm:presLayoutVars>
      </dgm:prSet>
      <dgm:spPr/>
      <dgm:t>
        <a:bodyPr/>
        <a:lstStyle/>
        <a:p>
          <a:endParaRPr lang="zh-CN" altLang="en-US"/>
        </a:p>
      </dgm:t>
    </dgm:pt>
    <dgm:pt modelId="{1B85DEC6-5DFF-4E5F-BC0E-1EB16E9DAEB9}" type="pres">
      <dgm:prSet presAssocID="{9A565827-42C5-4D6B-B1BB-718B58B39B86}" presName="Triangle" presStyleLbl="alignNode1" presStyleIdx="13" presStyleCnt="17"/>
      <dgm:spPr/>
    </dgm:pt>
    <dgm:pt modelId="{92CED929-4B1C-4850-B5CF-2CD28F404AF3}" type="pres">
      <dgm:prSet presAssocID="{F487CF7C-768A-4570-932E-ACAB8BDAB3EA}" presName="sibTrans" presStyleCnt="0"/>
      <dgm:spPr/>
    </dgm:pt>
    <dgm:pt modelId="{35C14327-F88F-4FD4-B25E-4B5263F77C2C}" type="pres">
      <dgm:prSet presAssocID="{F487CF7C-768A-4570-932E-ACAB8BDAB3EA}" presName="space" presStyleCnt="0"/>
      <dgm:spPr/>
    </dgm:pt>
    <dgm:pt modelId="{B852FA95-8148-46C9-960F-ED506322F9FD}" type="pres">
      <dgm:prSet presAssocID="{5480455F-78B1-4E49-8DFD-381937CC0443}" presName="composite" presStyleCnt="0"/>
      <dgm:spPr/>
    </dgm:pt>
    <dgm:pt modelId="{C3C32275-CC5E-40B7-962E-74EC00182D67}" type="pres">
      <dgm:prSet presAssocID="{5480455F-78B1-4E49-8DFD-381937CC0443}" presName="LShape" presStyleLbl="alignNode1" presStyleIdx="14" presStyleCnt="17"/>
      <dgm:spPr/>
    </dgm:pt>
    <dgm:pt modelId="{F9DF1170-AD77-440E-90E5-6F36EE02FE8D}" type="pres">
      <dgm:prSet presAssocID="{5480455F-78B1-4E49-8DFD-381937CC0443}" presName="ParentText" presStyleLbl="revTx" presStyleIdx="7" presStyleCnt="9">
        <dgm:presLayoutVars>
          <dgm:chMax val="0"/>
          <dgm:chPref val="0"/>
          <dgm:bulletEnabled val="1"/>
        </dgm:presLayoutVars>
      </dgm:prSet>
      <dgm:spPr/>
      <dgm:t>
        <a:bodyPr/>
        <a:lstStyle/>
        <a:p>
          <a:endParaRPr lang="zh-CN" altLang="en-US"/>
        </a:p>
      </dgm:t>
    </dgm:pt>
    <dgm:pt modelId="{DB93FF9B-B879-4678-BB85-0DACA801790F}" type="pres">
      <dgm:prSet presAssocID="{5480455F-78B1-4E49-8DFD-381937CC0443}" presName="Triangle" presStyleLbl="alignNode1" presStyleIdx="15" presStyleCnt="17"/>
      <dgm:spPr/>
    </dgm:pt>
    <dgm:pt modelId="{F84DF134-AB33-483B-898E-0E7ED15D738A}" type="pres">
      <dgm:prSet presAssocID="{D9AD77BD-5EF4-473D-AB84-60D4A6EF82AB}" presName="sibTrans" presStyleCnt="0"/>
      <dgm:spPr/>
    </dgm:pt>
    <dgm:pt modelId="{D94BCD20-3726-4987-B069-D5827C2CC22E}" type="pres">
      <dgm:prSet presAssocID="{D9AD77BD-5EF4-473D-AB84-60D4A6EF82AB}" presName="space" presStyleCnt="0"/>
      <dgm:spPr/>
    </dgm:pt>
    <dgm:pt modelId="{3E8582E5-A6F0-45BD-9ED2-0C63C21F1EE6}" type="pres">
      <dgm:prSet presAssocID="{02584FB5-27D1-43FB-911D-89731FBEC4E2}" presName="composite" presStyleCnt="0"/>
      <dgm:spPr/>
    </dgm:pt>
    <dgm:pt modelId="{9F3CF765-4F1E-4014-826D-33AA7D025C29}" type="pres">
      <dgm:prSet presAssocID="{02584FB5-27D1-43FB-911D-89731FBEC4E2}" presName="LShape" presStyleLbl="alignNode1" presStyleIdx="16" presStyleCnt="17"/>
      <dgm:spPr/>
    </dgm:pt>
    <dgm:pt modelId="{B35427D0-977B-4B12-9C8E-CD3F43419A28}" type="pres">
      <dgm:prSet presAssocID="{02584FB5-27D1-43FB-911D-89731FBEC4E2}" presName="ParentText" presStyleLbl="revTx" presStyleIdx="8" presStyleCnt="9">
        <dgm:presLayoutVars>
          <dgm:chMax val="0"/>
          <dgm:chPref val="0"/>
          <dgm:bulletEnabled val="1"/>
        </dgm:presLayoutVars>
      </dgm:prSet>
      <dgm:spPr/>
      <dgm:t>
        <a:bodyPr/>
        <a:lstStyle/>
        <a:p>
          <a:endParaRPr lang="zh-CN" altLang="en-US"/>
        </a:p>
      </dgm:t>
    </dgm:pt>
  </dgm:ptLst>
  <dgm:cxnLst>
    <dgm:cxn modelId="{3D3C14CE-1E27-4A8D-89DE-A43E9FC052AE}" srcId="{F6F48E22-EFEA-4B20-B521-399FAEC3FE01}" destId="{60F87362-2B77-41AD-BA05-531DF8976D12}" srcOrd="2" destOrd="0" parTransId="{4D986144-F4B7-4877-A36B-CE2BC3306273}" sibTransId="{87CD50CE-2C45-462D-99C2-CA8F81B13A17}"/>
    <dgm:cxn modelId="{27202C15-2F96-4459-B2A8-7AB4D1F2BDD0}" type="presOf" srcId="{F9B571C6-6C60-4966-BCA6-2EDA3766962F}" destId="{B66B9AC1-36C4-4FEE-8748-E3E4F604D0FD}" srcOrd="0" destOrd="0" presId="urn:microsoft.com/office/officeart/2009/3/layout/StepUpProcess#1"/>
    <dgm:cxn modelId="{1FDCC509-B3C5-4022-A0EB-56604B8A8F44}" srcId="{F6F48E22-EFEA-4B20-B521-399FAEC3FE01}" destId="{9A565827-42C5-4D6B-B1BB-718B58B39B86}" srcOrd="6" destOrd="0" parTransId="{1A4CA618-B651-46E0-8809-EDB7AF325E10}" sibTransId="{F487CF7C-768A-4570-932E-ACAB8BDAB3EA}"/>
    <dgm:cxn modelId="{9B213402-2B11-48C8-A5B2-ED7F77D9648D}" type="presOf" srcId="{A4F96279-8037-413E-B6D2-9FD84C6A434C}" destId="{A9DBF91E-2B09-450E-B2A1-D4A20F7BAD35}" srcOrd="0" destOrd="0" presId="urn:microsoft.com/office/officeart/2009/3/layout/StepUpProcess#1"/>
    <dgm:cxn modelId="{A7664A6B-CAAB-4388-B639-304CBFD387D9}" type="presOf" srcId="{60F87362-2B77-41AD-BA05-531DF8976D12}" destId="{768CFA32-3006-48F3-A878-4EB0C7E9FCC7}" srcOrd="0" destOrd="0" presId="urn:microsoft.com/office/officeart/2009/3/layout/StepUpProcess#1"/>
    <dgm:cxn modelId="{D716800D-F461-4D60-AFC0-E504823F5FDA}" srcId="{F6F48E22-EFEA-4B20-B521-399FAEC3FE01}" destId="{D0409595-F741-4E23-A84B-CC3DFB8E8D7B}" srcOrd="1" destOrd="0" parTransId="{2C47F0C3-2127-46AB-B039-F1E82B166896}" sibTransId="{9E67B7BA-2E0E-48AC-9474-55BFEF755E00}"/>
    <dgm:cxn modelId="{EB75A301-A471-46C8-B831-D49A657B7679}" type="presOf" srcId="{F0A73BF0-740C-4966-B425-3139844957ED}" destId="{EC5F1C56-799A-45C6-9A5F-1590D7A92B8E}" srcOrd="0" destOrd="0" presId="urn:microsoft.com/office/officeart/2009/3/layout/StepUpProcess#1"/>
    <dgm:cxn modelId="{58686BBE-3416-4CD6-B3D5-1E71BD18678B}" type="presOf" srcId="{3FA3C8EE-13D6-48EC-A88D-59C28DA92AD0}" destId="{5254664A-1223-4C71-854C-F3E400FE0BED}" srcOrd="0" destOrd="0" presId="urn:microsoft.com/office/officeart/2009/3/layout/StepUpProcess#1"/>
    <dgm:cxn modelId="{11F818AC-6873-49A0-ADC6-EAFF3B87474B}" type="presOf" srcId="{D0409595-F741-4E23-A84B-CC3DFB8E8D7B}" destId="{7FB83CCF-E8CB-4EDA-B951-E48EE427187F}" srcOrd="0" destOrd="0" presId="urn:microsoft.com/office/officeart/2009/3/layout/StepUpProcess#1"/>
    <dgm:cxn modelId="{A458BF2A-EA05-4AAF-A586-54E11AA0BF82}" srcId="{F6F48E22-EFEA-4B20-B521-399FAEC3FE01}" destId="{F9B571C6-6C60-4966-BCA6-2EDA3766962F}" srcOrd="3" destOrd="0" parTransId="{F5283682-4933-4758-A036-707FE825FC76}" sibTransId="{9D99B1ED-5763-4B2F-A6C8-C94CE491BF7B}"/>
    <dgm:cxn modelId="{1B8625D1-6710-477B-8B53-07039A36B2DE}" type="presOf" srcId="{02584FB5-27D1-43FB-911D-89731FBEC4E2}" destId="{B35427D0-977B-4B12-9C8E-CD3F43419A28}" srcOrd="0" destOrd="0" presId="urn:microsoft.com/office/officeart/2009/3/layout/StepUpProcess#1"/>
    <dgm:cxn modelId="{84F32C07-D584-48BF-B719-21BCB91AC589}" srcId="{F6F48E22-EFEA-4B20-B521-399FAEC3FE01}" destId="{02584FB5-27D1-43FB-911D-89731FBEC4E2}" srcOrd="8" destOrd="0" parTransId="{D77F2E01-C7DC-45A8-AE25-9D749B4B7625}" sibTransId="{B14F398E-CE01-4A2C-86AB-A8E5EA2D15A8}"/>
    <dgm:cxn modelId="{A460AFD1-2B84-4E3A-9754-246288C1E3AF}" srcId="{F6F48E22-EFEA-4B20-B521-399FAEC3FE01}" destId="{3FA3C8EE-13D6-48EC-A88D-59C28DA92AD0}" srcOrd="0" destOrd="0" parTransId="{29AE1D82-7B58-403A-91D5-E37CB70013F5}" sibTransId="{BCDB8FAE-459F-4098-A929-145867E837D4}"/>
    <dgm:cxn modelId="{A0825FA1-65B9-4FB4-B169-5244B704B358}" srcId="{F6F48E22-EFEA-4B20-B521-399FAEC3FE01}" destId="{5480455F-78B1-4E49-8DFD-381937CC0443}" srcOrd="7" destOrd="0" parTransId="{53F944F9-CD76-4168-AF22-8FA1A193CE4F}" sibTransId="{D9AD77BD-5EF4-473D-AB84-60D4A6EF82AB}"/>
    <dgm:cxn modelId="{17B5A112-11E3-4B31-B23D-D9B36C122A5C}" srcId="{F6F48E22-EFEA-4B20-B521-399FAEC3FE01}" destId="{F0A73BF0-740C-4966-B425-3139844957ED}" srcOrd="5" destOrd="0" parTransId="{38F21D9E-4EE2-4FA5-A3BF-26E64A6B7B4A}" sibTransId="{4E6DCFCD-B66A-480B-A9F7-BCFFF24C79DB}"/>
    <dgm:cxn modelId="{1F574D3B-FF87-4B2C-982B-F6AEF3B4FF93}" type="presOf" srcId="{F6F48E22-EFEA-4B20-B521-399FAEC3FE01}" destId="{FF286E62-5949-46A4-98A3-0FAE57635F42}" srcOrd="0" destOrd="0" presId="urn:microsoft.com/office/officeart/2009/3/layout/StepUpProcess#1"/>
    <dgm:cxn modelId="{0A67EE8B-0FB6-48B7-9DD3-9A15646514C9}" srcId="{F6F48E22-EFEA-4B20-B521-399FAEC3FE01}" destId="{A4F96279-8037-413E-B6D2-9FD84C6A434C}" srcOrd="4" destOrd="0" parTransId="{19F039F3-4BFE-4A9E-8465-30E3047E29A5}" sibTransId="{31F5F3E4-CA07-4D16-A9F2-E1CC5E18D0A2}"/>
    <dgm:cxn modelId="{CB31CC42-0265-4508-946F-334B6113558A}" type="presOf" srcId="{9A565827-42C5-4D6B-B1BB-718B58B39B86}" destId="{FA628C6B-983C-4FEE-A32B-208C2C2E704C}" srcOrd="0" destOrd="0" presId="urn:microsoft.com/office/officeart/2009/3/layout/StepUpProcess#1"/>
    <dgm:cxn modelId="{8143BBD4-2D0D-4177-8360-C64F1D73C549}" type="presOf" srcId="{5480455F-78B1-4E49-8DFD-381937CC0443}" destId="{F9DF1170-AD77-440E-90E5-6F36EE02FE8D}" srcOrd="0" destOrd="0" presId="urn:microsoft.com/office/officeart/2009/3/layout/StepUpProcess#1"/>
    <dgm:cxn modelId="{30D02016-196C-4EE5-BBDB-CBCD95FE7635}" type="presParOf" srcId="{FF286E62-5949-46A4-98A3-0FAE57635F42}" destId="{A84F1732-A80A-4642-A0B9-E59049ED4137}" srcOrd="0" destOrd="0" presId="urn:microsoft.com/office/officeart/2009/3/layout/StepUpProcess#1"/>
    <dgm:cxn modelId="{77F68DE7-9C5F-4704-963B-F12C90550495}" type="presParOf" srcId="{A84F1732-A80A-4642-A0B9-E59049ED4137}" destId="{01B5C07E-FD3F-493B-8776-B438A488C134}" srcOrd="0" destOrd="0" presId="urn:microsoft.com/office/officeart/2009/3/layout/StepUpProcess#1"/>
    <dgm:cxn modelId="{67EADFB7-E5DB-4D8B-ABEB-5FC0D1431C97}" type="presParOf" srcId="{A84F1732-A80A-4642-A0B9-E59049ED4137}" destId="{5254664A-1223-4C71-854C-F3E400FE0BED}" srcOrd="1" destOrd="0" presId="urn:microsoft.com/office/officeart/2009/3/layout/StepUpProcess#1"/>
    <dgm:cxn modelId="{76411AFD-CC78-40B6-89F4-F6E474D8337E}" type="presParOf" srcId="{A84F1732-A80A-4642-A0B9-E59049ED4137}" destId="{C58E0769-5D63-405A-9D45-F2C7C463D844}" srcOrd="2" destOrd="0" presId="urn:microsoft.com/office/officeart/2009/3/layout/StepUpProcess#1"/>
    <dgm:cxn modelId="{8ABF59DA-D784-4A1F-850E-09763E3BDD48}" type="presParOf" srcId="{FF286E62-5949-46A4-98A3-0FAE57635F42}" destId="{8435FBD7-DB5B-495B-82FF-536FAB9A4C98}" srcOrd="1" destOrd="0" presId="urn:microsoft.com/office/officeart/2009/3/layout/StepUpProcess#1"/>
    <dgm:cxn modelId="{D989766E-2C25-4D02-B214-35AF7ADDEA8C}" type="presParOf" srcId="{8435FBD7-DB5B-495B-82FF-536FAB9A4C98}" destId="{6D244F9B-AC3A-4321-878C-8DE25041ECFF}" srcOrd="0" destOrd="0" presId="urn:microsoft.com/office/officeart/2009/3/layout/StepUpProcess#1"/>
    <dgm:cxn modelId="{F1528A9D-456B-4CCE-ADBA-88A6D1D8D877}" type="presParOf" srcId="{FF286E62-5949-46A4-98A3-0FAE57635F42}" destId="{9290E540-523F-44E7-9900-07CFAFC27C07}" srcOrd="2" destOrd="0" presId="urn:microsoft.com/office/officeart/2009/3/layout/StepUpProcess#1"/>
    <dgm:cxn modelId="{1182EF06-2B2A-43C7-B511-2DD0DAA212F0}" type="presParOf" srcId="{9290E540-523F-44E7-9900-07CFAFC27C07}" destId="{A2E94B16-0C98-4DD5-9D22-599A58358CDE}" srcOrd="0" destOrd="0" presId="urn:microsoft.com/office/officeart/2009/3/layout/StepUpProcess#1"/>
    <dgm:cxn modelId="{5998BEB2-BFE5-48F7-BBA4-F64D2B644CFD}" type="presParOf" srcId="{9290E540-523F-44E7-9900-07CFAFC27C07}" destId="{7FB83CCF-E8CB-4EDA-B951-E48EE427187F}" srcOrd="1" destOrd="0" presId="urn:microsoft.com/office/officeart/2009/3/layout/StepUpProcess#1"/>
    <dgm:cxn modelId="{1748EB78-F386-45E7-B92D-1B1DAA8EA847}" type="presParOf" srcId="{9290E540-523F-44E7-9900-07CFAFC27C07}" destId="{8FFC6EB1-3D19-4408-BDFE-B7C82CDF60C3}" srcOrd="2" destOrd="0" presId="urn:microsoft.com/office/officeart/2009/3/layout/StepUpProcess#1"/>
    <dgm:cxn modelId="{5C4B6C45-B41C-44D0-B023-F0762522CB7F}" type="presParOf" srcId="{FF286E62-5949-46A4-98A3-0FAE57635F42}" destId="{8BDEAC9B-CA15-4969-BFAE-F2731C7F9D3F}" srcOrd="3" destOrd="0" presId="urn:microsoft.com/office/officeart/2009/3/layout/StepUpProcess#1"/>
    <dgm:cxn modelId="{8DB159B1-6DE0-460A-8ED2-D1815566801C}" type="presParOf" srcId="{8BDEAC9B-CA15-4969-BFAE-F2731C7F9D3F}" destId="{59A18B05-F7C5-4395-AD3A-11A2C8977FE8}" srcOrd="0" destOrd="0" presId="urn:microsoft.com/office/officeart/2009/3/layout/StepUpProcess#1"/>
    <dgm:cxn modelId="{AE952571-3983-456E-8D95-BCDADD1B711C}" type="presParOf" srcId="{FF286E62-5949-46A4-98A3-0FAE57635F42}" destId="{E45FCA58-6F52-4A72-AC5A-DC49C7A529A9}" srcOrd="4" destOrd="0" presId="urn:microsoft.com/office/officeart/2009/3/layout/StepUpProcess#1"/>
    <dgm:cxn modelId="{3492F690-F74E-4C6E-91C1-03A6E258AF94}" type="presParOf" srcId="{E45FCA58-6F52-4A72-AC5A-DC49C7A529A9}" destId="{A8DE427B-1192-4304-A3CF-2BAC0D79FCC0}" srcOrd="0" destOrd="0" presId="urn:microsoft.com/office/officeart/2009/3/layout/StepUpProcess#1"/>
    <dgm:cxn modelId="{EBFB8999-5BAE-425A-B3A8-E95EBCB50905}" type="presParOf" srcId="{E45FCA58-6F52-4A72-AC5A-DC49C7A529A9}" destId="{768CFA32-3006-48F3-A878-4EB0C7E9FCC7}" srcOrd="1" destOrd="0" presId="urn:microsoft.com/office/officeart/2009/3/layout/StepUpProcess#1"/>
    <dgm:cxn modelId="{CD0451BC-0ABE-445F-AA77-494AD8BDE30C}" type="presParOf" srcId="{E45FCA58-6F52-4A72-AC5A-DC49C7A529A9}" destId="{6E918BF7-72F3-4479-B632-9BF6D449DF54}" srcOrd="2" destOrd="0" presId="urn:microsoft.com/office/officeart/2009/3/layout/StepUpProcess#1"/>
    <dgm:cxn modelId="{A6AAD62B-6072-4358-AF6E-8BF94ECF0908}" type="presParOf" srcId="{FF286E62-5949-46A4-98A3-0FAE57635F42}" destId="{F9CF7BBC-5ACF-47E9-9D14-12C33E56B8BD}" srcOrd="5" destOrd="0" presId="urn:microsoft.com/office/officeart/2009/3/layout/StepUpProcess#1"/>
    <dgm:cxn modelId="{7D28CEB6-17B0-495B-BE55-458195448A38}" type="presParOf" srcId="{F9CF7BBC-5ACF-47E9-9D14-12C33E56B8BD}" destId="{884F7592-1780-4445-8E58-B2205A4723EE}" srcOrd="0" destOrd="0" presId="urn:microsoft.com/office/officeart/2009/3/layout/StepUpProcess#1"/>
    <dgm:cxn modelId="{8D7BA8E0-CEF4-4700-BBD9-40723CB79344}" type="presParOf" srcId="{FF286E62-5949-46A4-98A3-0FAE57635F42}" destId="{F364FB2E-F879-4DF2-8992-8E7F4C5F56ED}" srcOrd="6" destOrd="0" presId="urn:microsoft.com/office/officeart/2009/3/layout/StepUpProcess#1"/>
    <dgm:cxn modelId="{48D5FEB2-2003-480F-9005-957ABE8921F9}" type="presParOf" srcId="{F364FB2E-F879-4DF2-8992-8E7F4C5F56ED}" destId="{7FF98AAA-EB00-40A7-BC12-495808747E77}" srcOrd="0" destOrd="0" presId="urn:microsoft.com/office/officeart/2009/3/layout/StepUpProcess#1"/>
    <dgm:cxn modelId="{E3F42927-5220-4D75-87A5-062A27ED2F48}" type="presParOf" srcId="{F364FB2E-F879-4DF2-8992-8E7F4C5F56ED}" destId="{B66B9AC1-36C4-4FEE-8748-E3E4F604D0FD}" srcOrd="1" destOrd="0" presId="urn:microsoft.com/office/officeart/2009/3/layout/StepUpProcess#1"/>
    <dgm:cxn modelId="{D28434D2-4D67-4DC8-AC34-78D4726BB69F}" type="presParOf" srcId="{F364FB2E-F879-4DF2-8992-8E7F4C5F56ED}" destId="{CACC6A6B-A78B-4CF8-94C7-806126B17DF4}" srcOrd="2" destOrd="0" presId="urn:microsoft.com/office/officeart/2009/3/layout/StepUpProcess#1"/>
    <dgm:cxn modelId="{6C615EA7-EDA7-4716-B4D9-EAD49B286DCC}" type="presParOf" srcId="{FF286E62-5949-46A4-98A3-0FAE57635F42}" destId="{F92D0407-59D4-40FD-8E95-BCA8D17A91F2}" srcOrd="7" destOrd="0" presId="urn:microsoft.com/office/officeart/2009/3/layout/StepUpProcess#1"/>
    <dgm:cxn modelId="{BD6E5DB6-4682-4AA7-9A13-A775E2CDB58E}" type="presParOf" srcId="{F92D0407-59D4-40FD-8E95-BCA8D17A91F2}" destId="{65F993CB-A313-4DB8-AE48-97FB62173C3A}" srcOrd="0" destOrd="0" presId="urn:microsoft.com/office/officeart/2009/3/layout/StepUpProcess#1"/>
    <dgm:cxn modelId="{87A3EB92-144C-4B01-BEA0-8866FA0B5EE7}" type="presParOf" srcId="{FF286E62-5949-46A4-98A3-0FAE57635F42}" destId="{E80CBE97-0EB6-403B-9230-9F1F3A58158D}" srcOrd="8" destOrd="0" presId="urn:microsoft.com/office/officeart/2009/3/layout/StepUpProcess#1"/>
    <dgm:cxn modelId="{F160EC58-52E4-4528-B6AF-D3008C196CB0}" type="presParOf" srcId="{E80CBE97-0EB6-403B-9230-9F1F3A58158D}" destId="{315F4B3D-AC3C-45C5-88FD-FFEDF2026A50}" srcOrd="0" destOrd="0" presId="urn:microsoft.com/office/officeart/2009/3/layout/StepUpProcess#1"/>
    <dgm:cxn modelId="{505E2C2D-2EEF-4B84-B614-A2FCB336A84D}" type="presParOf" srcId="{E80CBE97-0EB6-403B-9230-9F1F3A58158D}" destId="{A9DBF91E-2B09-450E-B2A1-D4A20F7BAD35}" srcOrd="1" destOrd="0" presId="urn:microsoft.com/office/officeart/2009/3/layout/StepUpProcess#1"/>
    <dgm:cxn modelId="{273CA9CB-AEC5-4F33-8955-BA15885EA0C3}" type="presParOf" srcId="{E80CBE97-0EB6-403B-9230-9F1F3A58158D}" destId="{0B541381-4C61-44FC-A54C-37D2A8995C6B}" srcOrd="2" destOrd="0" presId="urn:microsoft.com/office/officeart/2009/3/layout/StepUpProcess#1"/>
    <dgm:cxn modelId="{4A050FBD-A185-4668-B1FB-AEDD757C76D6}" type="presParOf" srcId="{FF286E62-5949-46A4-98A3-0FAE57635F42}" destId="{2ADCDBAD-0715-4DE2-99B6-8CE64C4F019F}" srcOrd="9" destOrd="0" presId="urn:microsoft.com/office/officeart/2009/3/layout/StepUpProcess#1"/>
    <dgm:cxn modelId="{9CAC8D74-ADC7-4C1B-AB99-E3CC6CF61531}" type="presParOf" srcId="{2ADCDBAD-0715-4DE2-99B6-8CE64C4F019F}" destId="{9072EDD0-5BF1-4693-BCE2-3CA1C190B42D}" srcOrd="0" destOrd="0" presId="urn:microsoft.com/office/officeart/2009/3/layout/StepUpProcess#1"/>
    <dgm:cxn modelId="{310D45F7-EEFC-44EF-9B74-7020C3E53E6B}" type="presParOf" srcId="{FF286E62-5949-46A4-98A3-0FAE57635F42}" destId="{6D5D358A-D44A-4EC5-9562-910C5C1BD2A8}" srcOrd="10" destOrd="0" presId="urn:microsoft.com/office/officeart/2009/3/layout/StepUpProcess#1"/>
    <dgm:cxn modelId="{FCF8CCEA-B4C7-4890-B2D4-B091DB32DB6C}" type="presParOf" srcId="{6D5D358A-D44A-4EC5-9562-910C5C1BD2A8}" destId="{2E2798C8-336E-4812-8C41-E5E911ADE847}" srcOrd="0" destOrd="0" presId="urn:microsoft.com/office/officeart/2009/3/layout/StepUpProcess#1"/>
    <dgm:cxn modelId="{F7803385-50E7-486F-B93F-B4DA5559E558}" type="presParOf" srcId="{6D5D358A-D44A-4EC5-9562-910C5C1BD2A8}" destId="{EC5F1C56-799A-45C6-9A5F-1590D7A92B8E}" srcOrd="1" destOrd="0" presId="urn:microsoft.com/office/officeart/2009/3/layout/StepUpProcess#1"/>
    <dgm:cxn modelId="{DB0448E3-C220-4CD8-94AC-177A9E828C51}" type="presParOf" srcId="{6D5D358A-D44A-4EC5-9562-910C5C1BD2A8}" destId="{F13E5596-A596-4F30-AEFD-5C2174015750}" srcOrd="2" destOrd="0" presId="urn:microsoft.com/office/officeart/2009/3/layout/StepUpProcess#1"/>
    <dgm:cxn modelId="{3147839C-38C7-4D03-ACE0-80FC67E2F47F}" type="presParOf" srcId="{FF286E62-5949-46A4-98A3-0FAE57635F42}" destId="{0499D86A-E876-4A8E-9D0C-B1DB6EF04A8C}" srcOrd="11" destOrd="0" presId="urn:microsoft.com/office/officeart/2009/3/layout/StepUpProcess#1"/>
    <dgm:cxn modelId="{0E7EA400-0F87-4F04-96D9-0F9C5287190C}" type="presParOf" srcId="{0499D86A-E876-4A8E-9D0C-B1DB6EF04A8C}" destId="{C9CDC6A8-4266-4C14-8C63-AA0B0D9FC05A}" srcOrd="0" destOrd="0" presId="urn:microsoft.com/office/officeart/2009/3/layout/StepUpProcess#1"/>
    <dgm:cxn modelId="{F4204329-4936-41FA-84AC-1940AF075A95}" type="presParOf" srcId="{FF286E62-5949-46A4-98A3-0FAE57635F42}" destId="{6C4A788C-867F-42B3-832A-25BAD02130AC}" srcOrd="12" destOrd="0" presId="urn:microsoft.com/office/officeart/2009/3/layout/StepUpProcess#1"/>
    <dgm:cxn modelId="{FA962480-A86C-4D03-83C3-A761ECF443FA}" type="presParOf" srcId="{6C4A788C-867F-42B3-832A-25BAD02130AC}" destId="{24FFFC46-8DBB-4B38-9B5C-D6328FAC1D38}" srcOrd="0" destOrd="0" presId="urn:microsoft.com/office/officeart/2009/3/layout/StepUpProcess#1"/>
    <dgm:cxn modelId="{6A9DFBDD-E6B1-4D20-850A-B4B9473ED228}" type="presParOf" srcId="{6C4A788C-867F-42B3-832A-25BAD02130AC}" destId="{FA628C6B-983C-4FEE-A32B-208C2C2E704C}" srcOrd="1" destOrd="0" presId="urn:microsoft.com/office/officeart/2009/3/layout/StepUpProcess#1"/>
    <dgm:cxn modelId="{3F2E8F1E-7C44-4FC0-9339-2C082768C46F}" type="presParOf" srcId="{6C4A788C-867F-42B3-832A-25BAD02130AC}" destId="{1B85DEC6-5DFF-4E5F-BC0E-1EB16E9DAEB9}" srcOrd="2" destOrd="0" presId="urn:microsoft.com/office/officeart/2009/3/layout/StepUpProcess#1"/>
    <dgm:cxn modelId="{7F527B4E-96C1-4B9A-9725-B71B95C39843}" type="presParOf" srcId="{FF286E62-5949-46A4-98A3-0FAE57635F42}" destId="{92CED929-4B1C-4850-B5CF-2CD28F404AF3}" srcOrd="13" destOrd="0" presId="urn:microsoft.com/office/officeart/2009/3/layout/StepUpProcess#1"/>
    <dgm:cxn modelId="{1475624B-DA7C-43E0-937C-6D44EFEFF2B4}" type="presParOf" srcId="{92CED929-4B1C-4850-B5CF-2CD28F404AF3}" destId="{35C14327-F88F-4FD4-B25E-4B5263F77C2C}" srcOrd="0" destOrd="0" presId="urn:microsoft.com/office/officeart/2009/3/layout/StepUpProcess#1"/>
    <dgm:cxn modelId="{36664E00-80C5-46BF-A1AE-5FE395EFAEC1}" type="presParOf" srcId="{FF286E62-5949-46A4-98A3-0FAE57635F42}" destId="{B852FA95-8148-46C9-960F-ED506322F9FD}" srcOrd="14" destOrd="0" presId="urn:microsoft.com/office/officeart/2009/3/layout/StepUpProcess#1"/>
    <dgm:cxn modelId="{D1A59A69-3AB9-4F25-AEC7-EE4AA03321EC}" type="presParOf" srcId="{B852FA95-8148-46C9-960F-ED506322F9FD}" destId="{C3C32275-CC5E-40B7-962E-74EC00182D67}" srcOrd="0" destOrd="0" presId="urn:microsoft.com/office/officeart/2009/3/layout/StepUpProcess#1"/>
    <dgm:cxn modelId="{8ADF59E6-C98E-43BE-8435-C156BF039805}" type="presParOf" srcId="{B852FA95-8148-46C9-960F-ED506322F9FD}" destId="{F9DF1170-AD77-440E-90E5-6F36EE02FE8D}" srcOrd="1" destOrd="0" presId="urn:microsoft.com/office/officeart/2009/3/layout/StepUpProcess#1"/>
    <dgm:cxn modelId="{98C9D2F5-61C9-4EDD-BC25-ABF5A416AC9B}" type="presParOf" srcId="{B852FA95-8148-46C9-960F-ED506322F9FD}" destId="{DB93FF9B-B879-4678-BB85-0DACA801790F}" srcOrd="2" destOrd="0" presId="urn:microsoft.com/office/officeart/2009/3/layout/StepUpProcess#1"/>
    <dgm:cxn modelId="{E336C6B9-BE58-4951-8681-9ED9D5CA46BE}" type="presParOf" srcId="{FF286E62-5949-46A4-98A3-0FAE57635F42}" destId="{F84DF134-AB33-483B-898E-0E7ED15D738A}" srcOrd="15" destOrd="0" presId="urn:microsoft.com/office/officeart/2009/3/layout/StepUpProcess#1"/>
    <dgm:cxn modelId="{685AD0C8-E90C-4357-BB56-8EB6B99F8119}" type="presParOf" srcId="{F84DF134-AB33-483B-898E-0E7ED15D738A}" destId="{D94BCD20-3726-4987-B069-D5827C2CC22E}" srcOrd="0" destOrd="0" presId="urn:microsoft.com/office/officeart/2009/3/layout/StepUpProcess#1"/>
    <dgm:cxn modelId="{249D13F0-5699-4834-B4FB-5DD1CE592013}" type="presParOf" srcId="{FF286E62-5949-46A4-98A3-0FAE57635F42}" destId="{3E8582E5-A6F0-45BD-9ED2-0C63C21F1EE6}" srcOrd="16" destOrd="0" presId="urn:microsoft.com/office/officeart/2009/3/layout/StepUpProcess#1"/>
    <dgm:cxn modelId="{D86CAD98-533B-409D-8934-33122D33EF47}" type="presParOf" srcId="{3E8582E5-A6F0-45BD-9ED2-0C63C21F1EE6}" destId="{9F3CF765-4F1E-4014-826D-33AA7D025C29}" srcOrd="0" destOrd="0" presId="urn:microsoft.com/office/officeart/2009/3/layout/StepUpProcess#1"/>
    <dgm:cxn modelId="{6002541E-3876-4236-BFDB-FF58DA9DC9C5}" type="presParOf" srcId="{3E8582E5-A6F0-45BD-9ED2-0C63C21F1EE6}" destId="{B35427D0-977B-4B12-9C8E-CD3F43419A28}" srcOrd="1" destOrd="0" presId="urn:microsoft.com/office/officeart/2009/3/layout/StepUp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A65AD-1B85-415C-95D3-163968B5E6D7}" type="doc">
      <dgm:prSet loTypeId="urn:microsoft.com/office/officeart/2005/8/layout/vList2#1" loCatId="list" qsTypeId="urn:microsoft.com/office/officeart/2005/8/quickstyle/simple1#2" qsCatId="simple" csTypeId="urn:microsoft.com/office/officeart/2005/8/colors/accent1_2#2" csCatId="accent1" phldr="1"/>
      <dgm:spPr/>
      <dgm:t>
        <a:bodyPr/>
        <a:lstStyle/>
        <a:p>
          <a:endParaRPr lang="zh-CN" altLang="en-US"/>
        </a:p>
      </dgm:t>
    </dgm:pt>
    <dgm:pt modelId="{2D7531C7-BEEE-4AA2-8670-D1A68186B282}">
      <dgm:prSet custT="1"/>
      <dgm:spPr>
        <a:solidFill>
          <a:schemeClr val="accent3">
            <a:lumMod val="95000"/>
          </a:schemeClr>
        </a:solidFill>
      </dgm:spPr>
      <dgm:t>
        <a:bodyPr/>
        <a:lstStyle/>
        <a:p>
          <a:pPr rtl="0"/>
          <a:r>
            <a:rPr lang="zh-CN" sz="1800" b="1" dirty="0">
              <a:solidFill>
                <a:schemeClr val="tx1"/>
              </a:solidFill>
              <a:latin typeface="微软雅黑" panose="020B0503020204020204" pitchFamily="34" charset="-122"/>
              <a:ea typeface="微软雅黑" panose="020B0503020204020204" pitchFamily="34" charset="-122"/>
            </a:rPr>
            <a:t>健全指挥体系。</a:t>
          </a:r>
          <a:r>
            <a:rPr lang="zh-CN" sz="2000" dirty="0">
              <a:solidFill>
                <a:schemeClr val="tx1"/>
              </a:solidFill>
              <a:latin typeface="华文楷体" panose="02010600040101010101" pitchFamily="2" charset="-122"/>
              <a:ea typeface="华文楷体" panose="02010600040101010101" pitchFamily="2" charset="-122"/>
            </a:rPr>
            <a:t>地方各级党委政府要落实属地责任，健全疫情防控指挥体系，加强联防联控机制建设，明确部门职责和分工</a:t>
          </a:r>
          <a:r>
            <a:rPr lang="zh-CN" altLang="en-US" sz="2000" dirty="0">
              <a:solidFill>
                <a:schemeClr val="tx1"/>
              </a:solidFill>
              <a:latin typeface="华文楷体" panose="02010600040101010101" pitchFamily="2" charset="-122"/>
              <a:ea typeface="华文楷体" panose="02010600040101010101" pitchFamily="2" charset="-122"/>
            </a:rPr>
            <a:t>。</a:t>
          </a:r>
          <a:endParaRPr lang="zh-CN" sz="2000" dirty="0">
            <a:solidFill>
              <a:schemeClr val="tx1"/>
            </a:solidFill>
            <a:latin typeface="华文楷体" panose="02010600040101010101" pitchFamily="2" charset="-122"/>
            <a:ea typeface="华文楷体" panose="02010600040101010101" pitchFamily="2" charset="-122"/>
          </a:endParaRPr>
        </a:p>
      </dgm:t>
    </dgm:pt>
    <dgm:pt modelId="{F1BF0968-A4A6-4095-AAD4-2F4392A32C08}" type="parTrans" cxnId="{76321D1A-B7AD-4109-B759-0387ED629B1E}">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CA09FA62-5405-41F7-A2B0-7B52A0321436}" type="sibTrans" cxnId="{76321D1A-B7AD-4109-B759-0387ED629B1E}">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78FB570C-8B61-4478-8100-CD43F5015E62}">
      <dgm:prSet custT="1"/>
      <dgm:spPr>
        <a:solidFill>
          <a:schemeClr val="accent3">
            <a:lumMod val="95000"/>
          </a:schemeClr>
        </a:solidFill>
      </dgm:spPr>
      <dgm:t>
        <a:bodyPr/>
        <a:lstStyle/>
        <a:p>
          <a:pPr rtl="0"/>
          <a:r>
            <a:rPr lang="zh-CN" altLang="en-US" sz="1800" b="1" dirty="0">
              <a:solidFill>
                <a:schemeClr val="tx1"/>
              </a:solidFill>
              <a:latin typeface="微软雅黑" panose="020B0503020204020204" pitchFamily="34" charset="-122"/>
              <a:ea typeface="微软雅黑" panose="020B0503020204020204" pitchFamily="34" charset="-122"/>
            </a:rPr>
            <a:t>强化信息支撑。</a:t>
          </a:r>
          <a:r>
            <a:rPr lang="zh-CN" altLang="en-US" sz="2000" b="0" dirty="0">
              <a:solidFill>
                <a:schemeClr val="tx1"/>
              </a:solidFill>
              <a:latin typeface="华文楷体" panose="02010600040101010101" pitchFamily="2" charset="-122"/>
              <a:ea typeface="华文楷体" panose="02010600040101010101" pitchFamily="2" charset="-122"/>
            </a:rPr>
            <a:t>依托信息平台或单独建设应急处置信息平台，横向整合各部门疫情相关数据，纵向贯通国家信息平台，提升监测预警能力。</a:t>
          </a:r>
        </a:p>
      </dgm:t>
    </dgm:pt>
    <dgm:pt modelId="{3689A5A1-B29C-4D2E-988A-B9CE73A95C1D}" type="parTrans" cxnId="{1CA4CB9A-37E4-4C09-8084-0C115FF69704}">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65B6B0A7-8654-4EF5-BB0E-3E74137D925F}" type="sibTrans" cxnId="{1CA4CB9A-37E4-4C09-8084-0C115FF69704}">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96143BFF-72D9-4AAD-8CB0-4A23EB835363}">
      <dgm:prSet custT="1"/>
      <dgm:spPr>
        <a:solidFill>
          <a:schemeClr val="accent3">
            <a:lumMod val="95000"/>
          </a:schemeClr>
        </a:solidFill>
      </dgm:spPr>
      <dgm:t>
        <a:bodyPr/>
        <a:lstStyle/>
        <a:p>
          <a:pPr rtl="0"/>
          <a:r>
            <a:rPr lang="zh-CN" altLang="en-US" sz="1800" b="1" dirty="0">
              <a:solidFill>
                <a:schemeClr val="tx1"/>
              </a:solidFill>
              <a:latin typeface="微软雅黑" panose="020B0503020204020204" pitchFamily="34" charset="-122"/>
              <a:ea typeface="微软雅黑" panose="020B0503020204020204" pitchFamily="34" charset="-122"/>
            </a:rPr>
            <a:t>加强能力建设。</a:t>
          </a:r>
          <a:r>
            <a:rPr lang="zh-CN" altLang="en-US" sz="2000" b="0" dirty="0">
              <a:solidFill>
                <a:schemeClr val="tx1"/>
              </a:solidFill>
              <a:latin typeface="华文楷体" panose="02010600040101010101" pitchFamily="2" charset="-122"/>
              <a:ea typeface="华文楷体" panose="02010600040101010101" pitchFamily="2" charset="-122"/>
            </a:rPr>
            <a:t>各级疫情防控指挥部要按照疫情不同情景应对要求，结合当地实际，做好专业防控队伍、核酸检测能力、定点医院、集中隔离场所、转运车辆、防疫物资等储备。</a:t>
          </a:r>
        </a:p>
      </dgm:t>
    </dgm:pt>
    <dgm:pt modelId="{C7E8DF1D-5575-4DD8-BC0C-B21A45A42277}" type="parTrans" cxnId="{C11B3011-8AC2-49AD-90C5-E77EA9C77727}">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1C8F694E-4F57-4ECE-ACE8-49240205E874}" type="sibTrans" cxnId="{C11B3011-8AC2-49AD-90C5-E77EA9C77727}">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97763585-955B-48E7-A326-3E018786A859}">
      <dgm:prSet custT="1"/>
      <dgm:spPr>
        <a:solidFill>
          <a:schemeClr val="accent3">
            <a:lumMod val="95000"/>
          </a:schemeClr>
        </a:solidFill>
      </dgm:spPr>
      <dgm:t>
        <a:bodyPr/>
        <a:lstStyle/>
        <a:p>
          <a:pPr algn="r" rtl="0"/>
          <a:r>
            <a:rPr lang="zh-CN" altLang="en-US" sz="1800" b="1" dirty="0">
              <a:solidFill>
                <a:schemeClr val="tx1"/>
              </a:solidFill>
              <a:latin typeface="微软雅黑" panose="020B0503020204020204" pitchFamily="34" charset="-122"/>
              <a:ea typeface="微软雅黑" panose="020B0503020204020204" pitchFamily="34" charset="-122"/>
            </a:rPr>
            <a:t>加强物资保障。</a:t>
          </a:r>
          <a:r>
            <a:rPr lang="zh-CN" altLang="en-US" sz="2000" b="0" dirty="0">
              <a:solidFill>
                <a:schemeClr val="tx1"/>
              </a:solidFill>
              <a:latin typeface="华文楷体" panose="02010600040101010101" pitchFamily="2" charset="-122"/>
              <a:ea typeface="华文楷体" panose="02010600040101010101" pitchFamily="2" charset="-122"/>
            </a:rPr>
            <a:t>各级疫情防控指挥部要完善应急预案，做好物资储备和调用机制。</a:t>
          </a:r>
        </a:p>
      </dgm:t>
    </dgm:pt>
    <dgm:pt modelId="{57BA3E33-F1D2-4D93-9EB0-7F203FAC8493}" type="parTrans" cxnId="{B7B9F37E-0988-42E5-93D3-F0B20F8847F8}">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0A27F504-A11B-4857-B6D4-B448E00058CD}" type="sibTrans" cxnId="{B7B9F37E-0988-42E5-93D3-F0B20F8847F8}">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A301A15C-8781-4201-B710-31941AA2F4CC}">
      <dgm:prSet custT="1"/>
      <dgm:spPr>
        <a:solidFill>
          <a:schemeClr val="accent3">
            <a:lumMod val="95000"/>
          </a:schemeClr>
        </a:solidFill>
      </dgm:spPr>
      <dgm:t>
        <a:bodyPr/>
        <a:lstStyle/>
        <a:p>
          <a:pPr rtl="0"/>
          <a:r>
            <a:rPr lang="zh-CN" altLang="en-US" sz="1800" b="1" dirty="0">
              <a:solidFill>
                <a:schemeClr val="tx1"/>
              </a:solidFill>
              <a:latin typeface="微软雅黑" panose="020B0503020204020204" pitchFamily="34" charset="-122"/>
              <a:ea typeface="微软雅黑" panose="020B0503020204020204" pitchFamily="34" charset="-122"/>
            </a:rPr>
            <a:t>强化督导检查。</a:t>
          </a:r>
          <a:r>
            <a:rPr lang="zh-CN" altLang="en-US" sz="2000" b="0" dirty="0">
              <a:solidFill>
                <a:schemeClr val="tx1"/>
              </a:solidFill>
              <a:latin typeface="华文楷体" panose="02010600040101010101" pitchFamily="2" charset="-122"/>
              <a:ea typeface="华文楷体" panose="02010600040101010101" pitchFamily="2" charset="-122"/>
            </a:rPr>
            <a:t>各级疫情防控指挥部要结合当地疫情形势和防控工作需要，适时组织开展对重点机构、重点场所、重点人群防控、应急处置演练、能力储备及疫情处置等工作的督导检查，及时发现问题和薄弱环节，并督促整改，</a:t>
          </a:r>
          <a:r>
            <a:rPr lang="zh-CN" altLang="en-US" sz="2000" b="0" dirty="0">
              <a:solidFill>
                <a:srgbClr val="C00000"/>
              </a:solidFill>
              <a:latin typeface="华文楷体" panose="02010600040101010101" pitchFamily="2" charset="-122"/>
              <a:ea typeface="华文楷体" panose="02010600040101010101" pitchFamily="2" charset="-122"/>
            </a:rPr>
            <a:t>避免过度防控与层层加码，</a:t>
          </a:r>
          <a:r>
            <a:rPr lang="zh-CN" altLang="en-US" sz="2000" b="0" dirty="0">
              <a:solidFill>
                <a:schemeClr val="tx1"/>
              </a:solidFill>
              <a:latin typeface="华文楷体" panose="02010600040101010101" pitchFamily="2" charset="-122"/>
              <a:ea typeface="华文楷体" panose="02010600040101010101" pitchFamily="2" charset="-122"/>
            </a:rPr>
            <a:t>确保疫情防控和处置各项政策措施规范落地落实。</a:t>
          </a:r>
        </a:p>
      </dgm:t>
    </dgm:pt>
    <dgm:pt modelId="{6CE0D720-492A-4C95-9936-2F18F4AA8490}" type="parTrans" cxnId="{6E09D62F-D939-435A-A944-E24EE99439EC}">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62B17BBD-5738-497E-AB75-9729090EB82B}" type="sibTrans" cxnId="{6E09D62F-D939-435A-A944-E24EE99439EC}">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15FA67B7-11B1-4D5C-9DB9-91E2445F0C86}" type="pres">
      <dgm:prSet presAssocID="{F7BA65AD-1B85-415C-95D3-163968B5E6D7}" presName="linear" presStyleCnt="0">
        <dgm:presLayoutVars>
          <dgm:animLvl val="lvl"/>
          <dgm:resizeHandles val="exact"/>
        </dgm:presLayoutVars>
      </dgm:prSet>
      <dgm:spPr/>
      <dgm:t>
        <a:bodyPr/>
        <a:lstStyle/>
        <a:p>
          <a:endParaRPr lang="zh-CN" altLang="en-US"/>
        </a:p>
      </dgm:t>
    </dgm:pt>
    <dgm:pt modelId="{3B272AC8-7B47-45F2-AD03-B58C406E7BCC}" type="pres">
      <dgm:prSet presAssocID="{2D7531C7-BEEE-4AA2-8670-D1A68186B282}" presName="parentText" presStyleLbl="node1" presStyleIdx="0" presStyleCnt="5" custScaleY="118400">
        <dgm:presLayoutVars>
          <dgm:chMax val="0"/>
          <dgm:bulletEnabled val="1"/>
        </dgm:presLayoutVars>
      </dgm:prSet>
      <dgm:spPr/>
      <dgm:t>
        <a:bodyPr/>
        <a:lstStyle/>
        <a:p>
          <a:endParaRPr lang="zh-CN" altLang="en-US"/>
        </a:p>
      </dgm:t>
    </dgm:pt>
    <dgm:pt modelId="{60422694-E76D-412A-AF47-80B1CC24FBEF}" type="pres">
      <dgm:prSet presAssocID="{CA09FA62-5405-41F7-A2B0-7B52A0321436}" presName="spacer" presStyleCnt="0"/>
      <dgm:spPr/>
    </dgm:pt>
    <dgm:pt modelId="{E03ED461-06CA-4D9B-A509-5E85EF16C9BF}" type="pres">
      <dgm:prSet presAssocID="{78FB570C-8B61-4478-8100-CD43F5015E62}" presName="parentText" presStyleLbl="node1" presStyleIdx="1" presStyleCnt="5" custLinFactNeighborY="51348">
        <dgm:presLayoutVars>
          <dgm:chMax val="0"/>
          <dgm:bulletEnabled val="1"/>
        </dgm:presLayoutVars>
      </dgm:prSet>
      <dgm:spPr/>
      <dgm:t>
        <a:bodyPr/>
        <a:lstStyle/>
        <a:p>
          <a:endParaRPr lang="zh-CN" altLang="en-US"/>
        </a:p>
      </dgm:t>
    </dgm:pt>
    <dgm:pt modelId="{F3C92407-5249-453D-A686-CAF7F85A820F}" type="pres">
      <dgm:prSet presAssocID="{65B6B0A7-8654-4EF5-BB0E-3E74137D925F}" presName="spacer" presStyleCnt="0"/>
      <dgm:spPr/>
    </dgm:pt>
    <dgm:pt modelId="{76A6F42C-187E-4F25-AB11-F43BD5BE8CB1}" type="pres">
      <dgm:prSet presAssocID="{96143BFF-72D9-4AAD-8CB0-4A23EB835363}" presName="parentText" presStyleLbl="node1" presStyleIdx="2" presStyleCnt="5">
        <dgm:presLayoutVars>
          <dgm:chMax val="0"/>
          <dgm:bulletEnabled val="1"/>
        </dgm:presLayoutVars>
      </dgm:prSet>
      <dgm:spPr/>
      <dgm:t>
        <a:bodyPr/>
        <a:lstStyle/>
        <a:p>
          <a:endParaRPr lang="zh-CN" altLang="en-US"/>
        </a:p>
      </dgm:t>
    </dgm:pt>
    <dgm:pt modelId="{199090A0-351A-403E-82A5-F23A907D6534}" type="pres">
      <dgm:prSet presAssocID="{1C8F694E-4F57-4ECE-ACE8-49240205E874}" presName="spacer" presStyleCnt="0"/>
      <dgm:spPr/>
    </dgm:pt>
    <dgm:pt modelId="{D950E18B-FF8F-4A71-98A5-BB73216C8C3F}" type="pres">
      <dgm:prSet presAssocID="{97763585-955B-48E7-A326-3E018786A859}" presName="parentText" presStyleLbl="node1" presStyleIdx="3" presStyleCnt="5">
        <dgm:presLayoutVars>
          <dgm:chMax val="0"/>
          <dgm:bulletEnabled val="1"/>
        </dgm:presLayoutVars>
      </dgm:prSet>
      <dgm:spPr/>
      <dgm:t>
        <a:bodyPr/>
        <a:lstStyle/>
        <a:p>
          <a:endParaRPr lang="zh-CN" altLang="en-US"/>
        </a:p>
      </dgm:t>
    </dgm:pt>
    <dgm:pt modelId="{1E501163-CF87-4D39-B2ED-93BE0E5B2FF7}" type="pres">
      <dgm:prSet presAssocID="{0A27F504-A11B-4857-B6D4-B448E00058CD}" presName="spacer" presStyleCnt="0"/>
      <dgm:spPr/>
    </dgm:pt>
    <dgm:pt modelId="{07DD31CC-348D-414D-B940-EC7267674A0F}" type="pres">
      <dgm:prSet presAssocID="{A301A15C-8781-4201-B710-31941AA2F4CC}" presName="parentText" presStyleLbl="node1" presStyleIdx="4" presStyleCnt="5">
        <dgm:presLayoutVars>
          <dgm:chMax val="0"/>
          <dgm:bulletEnabled val="1"/>
        </dgm:presLayoutVars>
      </dgm:prSet>
      <dgm:spPr/>
      <dgm:t>
        <a:bodyPr/>
        <a:lstStyle/>
        <a:p>
          <a:endParaRPr lang="zh-CN" altLang="en-US"/>
        </a:p>
      </dgm:t>
    </dgm:pt>
  </dgm:ptLst>
  <dgm:cxnLst>
    <dgm:cxn modelId="{F79BB887-7C32-4596-8477-E1620B9A0237}" type="presOf" srcId="{A301A15C-8781-4201-B710-31941AA2F4CC}" destId="{07DD31CC-348D-414D-B940-EC7267674A0F}" srcOrd="0" destOrd="0" presId="urn:microsoft.com/office/officeart/2005/8/layout/vList2#1"/>
    <dgm:cxn modelId="{1CA4CB9A-37E4-4C09-8084-0C115FF69704}" srcId="{F7BA65AD-1B85-415C-95D3-163968B5E6D7}" destId="{78FB570C-8B61-4478-8100-CD43F5015E62}" srcOrd="1" destOrd="0" parTransId="{3689A5A1-B29C-4D2E-988A-B9CE73A95C1D}" sibTransId="{65B6B0A7-8654-4EF5-BB0E-3E74137D925F}"/>
    <dgm:cxn modelId="{F808047B-7EFC-4810-B87F-4F1E1394B078}" type="presOf" srcId="{96143BFF-72D9-4AAD-8CB0-4A23EB835363}" destId="{76A6F42C-187E-4F25-AB11-F43BD5BE8CB1}" srcOrd="0" destOrd="0" presId="urn:microsoft.com/office/officeart/2005/8/layout/vList2#1"/>
    <dgm:cxn modelId="{09F59D16-9758-40F6-B871-6D3CB5C4290C}" type="presOf" srcId="{F7BA65AD-1B85-415C-95D3-163968B5E6D7}" destId="{15FA67B7-11B1-4D5C-9DB9-91E2445F0C86}" srcOrd="0" destOrd="0" presId="urn:microsoft.com/office/officeart/2005/8/layout/vList2#1"/>
    <dgm:cxn modelId="{30504B0F-4955-4414-AF00-FE8FDF0936A3}" type="presOf" srcId="{2D7531C7-BEEE-4AA2-8670-D1A68186B282}" destId="{3B272AC8-7B47-45F2-AD03-B58C406E7BCC}" srcOrd="0" destOrd="0" presId="urn:microsoft.com/office/officeart/2005/8/layout/vList2#1"/>
    <dgm:cxn modelId="{6E09D62F-D939-435A-A944-E24EE99439EC}" srcId="{F7BA65AD-1B85-415C-95D3-163968B5E6D7}" destId="{A301A15C-8781-4201-B710-31941AA2F4CC}" srcOrd="4" destOrd="0" parTransId="{6CE0D720-492A-4C95-9936-2F18F4AA8490}" sibTransId="{62B17BBD-5738-497E-AB75-9729090EB82B}"/>
    <dgm:cxn modelId="{C11B3011-8AC2-49AD-90C5-E77EA9C77727}" srcId="{F7BA65AD-1B85-415C-95D3-163968B5E6D7}" destId="{96143BFF-72D9-4AAD-8CB0-4A23EB835363}" srcOrd="2" destOrd="0" parTransId="{C7E8DF1D-5575-4DD8-BC0C-B21A45A42277}" sibTransId="{1C8F694E-4F57-4ECE-ACE8-49240205E874}"/>
    <dgm:cxn modelId="{B7B9F37E-0988-42E5-93D3-F0B20F8847F8}" srcId="{F7BA65AD-1B85-415C-95D3-163968B5E6D7}" destId="{97763585-955B-48E7-A326-3E018786A859}" srcOrd="3" destOrd="0" parTransId="{57BA3E33-F1D2-4D93-9EB0-7F203FAC8493}" sibTransId="{0A27F504-A11B-4857-B6D4-B448E00058CD}"/>
    <dgm:cxn modelId="{247E0C12-1D3A-4654-9492-A33A2A0FD16D}" type="presOf" srcId="{97763585-955B-48E7-A326-3E018786A859}" destId="{D950E18B-FF8F-4A71-98A5-BB73216C8C3F}" srcOrd="0" destOrd="0" presId="urn:microsoft.com/office/officeart/2005/8/layout/vList2#1"/>
    <dgm:cxn modelId="{76321D1A-B7AD-4109-B759-0387ED629B1E}" srcId="{F7BA65AD-1B85-415C-95D3-163968B5E6D7}" destId="{2D7531C7-BEEE-4AA2-8670-D1A68186B282}" srcOrd="0" destOrd="0" parTransId="{F1BF0968-A4A6-4095-AAD4-2F4392A32C08}" sibTransId="{CA09FA62-5405-41F7-A2B0-7B52A0321436}"/>
    <dgm:cxn modelId="{CAADCC7F-6273-4D9A-81D7-9B97F91D4799}" type="presOf" srcId="{78FB570C-8B61-4478-8100-CD43F5015E62}" destId="{E03ED461-06CA-4D9B-A509-5E85EF16C9BF}" srcOrd="0" destOrd="0" presId="urn:microsoft.com/office/officeart/2005/8/layout/vList2#1"/>
    <dgm:cxn modelId="{63F5038D-BF72-49F6-A138-2BFAD4A291FD}" type="presParOf" srcId="{15FA67B7-11B1-4D5C-9DB9-91E2445F0C86}" destId="{3B272AC8-7B47-45F2-AD03-B58C406E7BCC}" srcOrd="0" destOrd="0" presId="urn:microsoft.com/office/officeart/2005/8/layout/vList2#1"/>
    <dgm:cxn modelId="{27A1F556-F634-447B-B5BF-829CA4AA8ADE}" type="presParOf" srcId="{15FA67B7-11B1-4D5C-9DB9-91E2445F0C86}" destId="{60422694-E76D-412A-AF47-80B1CC24FBEF}" srcOrd="1" destOrd="0" presId="urn:microsoft.com/office/officeart/2005/8/layout/vList2#1"/>
    <dgm:cxn modelId="{B6573262-52F5-4004-BC32-3496F42EA9F2}" type="presParOf" srcId="{15FA67B7-11B1-4D5C-9DB9-91E2445F0C86}" destId="{E03ED461-06CA-4D9B-A509-5E85EF16C9BF}" srcOrd="2" destOrd="0" presId="urn:microsoft.com/office/officeart/2005/8/layout/vList2#1"/>
    <dgm:cxn modelId="{2DACBFDB-D434-47F9-AE24-8BDFD67A4D84}" type="presParOf" srcId="{15FA67B7-11B1-4D5C-9DB9-91E2445F0C86}" destId="{F3C92407-5249-453D-A686-CAF7F85A820F}" srcOrd="3" destOrd="0" presId="urn:microsoft.com/office/officeart/2005/8/layout/vList2#1"/>
    <dgm:cxn modelId="{BABE4ED9-E597-45F4-AD92-6E1143D112F5}" type="presParOf" srcId="{15FA67B7-11B1-4D5C-9DB9-91E2445F0C86}" destId="{76A6F42C-187E-4F25-AB11-F43BD5BE8CB1}" srcOrd="4" destOrd="0" presId="urn:microsoft.com/office/officeart/2005/8/layout/vList2#1"/>
    <dgm:cxn modelId="{D7D47826-E0C3-4D98-8BDF-6CC58B1D06CE}" type="presParOf" srcId="{15FA67B7-11B1-4D5C-9DB9-91E2445F0C86}" destId="{199090A0-351A-403E-82A5-F23A907D6534}" srcOrd="5" destOrd="0" presId="urn:microsoft.com/office/officeart/2005/8/layout/vList2#1"/>
    <dgm:cxn modelId="{3D411820-DC9A-408B-A4B0-B3308CE3C80D}" type="presParOf" srcId="{15FA67B7-11B1-4D5C-9DB9-91E2445F0C86}" destId="{D950E18B-FF8F-4A71-98A5-BB73216C8C3F}" srcOrd="6" destOrd="0" presId="urn:microsoft.com/office/officeart/2005/8/layout/vList2#1"/>
    <dgm:cxn modelId="{6DF09CED-8BDB-4B3F-93BC-F2D65AE6E897}" type="presParOf" srcId="{15FA67B7-11B1-4D5C-9DB9-91E2445F0C86}" destId="{1E501163-CF87-4D39-B2ED-93BE0E5B2FF7}" srcOrd="7" destOrd="0" presId="urn:microsoft.com/office/officeart/2005/8/layout/vList2#1"/>
    <dgm:cxn modelId="{DE6463B6-8D28-49DA-83E5-209FF317994F}" type="presParOf" srcId="{15FA67B7-11B1-4D5C-9DB9-91E2445F0C86}" destId="{07DD31CC-348D-414D-B940-EC7267674A0F}" srcOrd="8" destOrd="0" presId="urn:microsoft.com/office/officeart/2005/8/layout/v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C07E-FD3F-493B-8776-B438A488C134}">
      <dsp:nvSpPr>
        <dsp:cNvPr id="0" name=""/>
        <dsp:cNvSpPr/>
      </dsp:nvSpPr>
      <dsp:spPr>
        <a:xfrm rot="5400000">
          <a:off x="172752" y="3056375"/>
          <a:ext cx="514099" cy="85545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4664A-1223-4C71-854C-F3E400FE0BED}">
      <dsp:nvSpPr>
        <dsp:cNvPr id="0" name=""/>
        <dsp:cNvSpPr/>
      </dsp:nvSpPr>
      <dsp:spPr>
        <a:xfrm>
          <a:off x="86936" y="3311971"/>
          <a:ext cx="772305" cy="6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altLang="zh-CN" sz="1400" kern="1200" dirty="0"/>
            <a:t>2020</a:t>
          </a:r>
          <a:r>
            <a:rPr lang="zh-CN" altLang="en-US" sz="1400" kern="1200" dirty="0"/>
            <a:t>年</a:t>
          </a:r>
          <a:r>
            <a:rPr lang="en-US" altLang="zh-CN" sz="1400" kern="1200" dirty="0"/>
            <a:t>1</a:t>
          </a:r>
          <a:r>
            <a:rPr lang="zh-CN" altLang="en-US" sz="1400" kern="1200" dirty="0"/>
            <a:t>月</a:t>
          </a:r>
          <a:r>
            <a:rPr lang="en-US" altLang="zh-CN" sz="1400" kern="1200" dirty="0"/>
            <a:t>15</a:t>
          </a:r>
          <a:r>
            <a:rPr lang="zh-CN" altLang="en-US" sz="1400" kern="1200" dirty="0"/>
            <a:t>日</a:t>
          </a:r>
        </a:p>
      </dsp:txBody>
      <dsp:txXfrm>
        <a:off x="86936" y="3311971"/>
        <a:ext cx="772305" cy="676970"/>
      </dsp:txXfrm>
    </dsp:sp>
    <dsp:sp modelId="{C58E0769-5D63-405A-9D45-F2C7C463D844}">
      <dsp:nvSpPr>
        <dsp:cNvPr id="0" name=""/>
        <dsp:cNvSpPr/>
      </dsp:nvSpPr>
      <dsp:spPr>
        <a:xfrm>
          <a:off x="713523" y="2993396"/>
          <a:ext cx="145717" cy="14571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94B16-0C98-4DD5-9D22-599A58358CDE}">
      <dsp:nvSpPr>
        <dsp:cNvPr id="0" name=""/>
        <dsp:cNvSpPr/>
      </dsp:nvSpPr>
      <dsp:spPr>
        <a:xfrm rot="5400000">
          <a:off x="1118204" y="2822422"/>
          <a:ext cx="514099" cy="85545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B83CCF-E8CB-4EDA-B951-E48EE427187F}">
      <dsp:nvSpPr>
        <dsp:cNvPr id="0" name=""/>
        <dsp:cNvSpPr/>
      </dsp:nvSpPr>
      <dsp:spPr>
        <a:xfrm>
          <a:off x="1032388" y="3078017"/>
          <a:ext cx="772305" cy="6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altLang="zh-CN" sz="1400" kern="1200" dirty="0"/>
            <a:t>1</a:t>
          </a:r>
          <a:r>
            <a:rPr lang="zh-CN" altLang="en-US" sz="1400" kern="1200" dirty="0"/>
            <a:t>月</a:t>
          </a:r>
          <a:r>
            <a:rPr lang="en-US" altLang="zh-CN" sz="1400" kern="1200" dirty="0"/>
            <a:t>20</a:t>
          </a:r>
          <a:r>
            <a:rPr lang="zh-CN" altLang="en-US" sz="1400" kern="1200" dirty="0"/>
            <a:t>日</a:t>
          </a:r>
        </a:p>
      </dsp:txBody>
      <dsp:txXfrm>
        <a:off x="1032388" y="3078017"/>
        <a:ext cx="772305" cy="676970"/>
      </dsp:txXfrm>
    </dsp:sp>
    <dsp:sp modelId="{8FFC6EB1-3D19-4408-BDFE-B7C82CDF60C3}">
      <dsp:nvSpPr>
        <dsp:cNvPr id="0" name=""/>
        <dsp:cNvSpPr/>
      </dsp:nvSpPr>
      <dsp:spPr>
        <a:xfrm>
          <a:off x="1658975" y="2759443"/>
          <a:ext cx="145717" cy="14571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E427B-1192-4304-A3CF-2BAC0D79FCC0}">
      <dsp:nvSpPr>
        <dsp:cNvPr id="0" name=""/>
        <dsp:cNvSpPr/>
      </dsp:nvSpPr>
      <dsp:spPr>
        <a:xfrm rot="5400000">
          <a:off x="2063656" y="2588469"/>
          <a:ext cx="514099" cy="85545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CFA32-3006-48F3-A878-4EB0C7E9FCC7}">
      <dsp:nvSpPr>
        <dsp:cNvPr id="0" name=""/>
        <dsp:cNvSpPr/>
      </dsp:nvSpPr>
      <dsp:spPr>
        <a:xfrm>
          <a:off x="1977840" y="2844064"/>
          <a:ext cx="772305" cy="6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altLang="zh-CN" sz="1400" kern="1200" dirty="0"/>
            <a:t>1</a:t>
          </a:r>
          <a:r>
            <a:rPr lang="zh-CN" altLang="en-US" sz="1400" kern="1200" dirty="0"/>
            <a:t>月</a:t>
          </a:r>
          <a:r>
            <a:rPr lang="en-US" altLang="zh-CN" sz="1400" kern="1200" dirty="0"/>
            <a:t>28</a:t>
          </a:r>
          <a:r>
            <a:rPr lang="zh-CN" altLang="en-US" sz="1400" kern="1200" dirty="0"/>
            <a:t>日</a:t>
          </a:r>
        </a:p>
      </dsp:txBody>
      <dsp:txXfrm>
        <a:off x="1977840" y="2844064"/>
        <a:ext cx="772305" cy="676970"/>
      </dsp:txXfrm>
    </dsp:sp>
    <dsp:sp modelId="{6E918BF7-72F3-4479-B632-9BF6D449DF54}">
      <dsp:nvSpPr>
        <dsp:cNvPr id="0" name=""/>
        <dsp:cNvSpPr/>
      </dsp:nvSpPr>
      <dsp:spPr>
        <a:xfrm>
          <a:off x="2604427" y="2525490"/>
          <a:ext cx="145717" cy="14571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98AAA-EB00-40A7-BC12-495808747E77}">
      <dsp:nvSpPr>
        <dsp:cNvPr id="0" name=""/>
        <dsp:cNvSpPr/>
      </dsp:nvSpPr>
      <dsp:spPr>
        <a:xfrm rot="5400000">
          <a:off x="3009108" y="2354516"/>
          <a:ext cx="514099" cy="85545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B9AC1-36C4-4FEE-8748-E3E4F604D0FD}">
      <dsp:nvSpPr>
        <dsp:cNvPr id="0" name=""/>
        <dsp:cNvSpPr/>
      </dsp:nvSpPr>
      <dsp:spPr>
        <a:xfrm>
          <a:off x="2923292" y="2610111"/>
          <a:ext cx="772305" cy="6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altLang="zh-CN" sz="1400" kern="1200" dirty="0"/>
            <a:t>2</a:t>
          </a:r>
          <a:r>
            <a:rPr lang="zh-CN" altLang="en-US" sz="1400" kern="1200" dirty="0"/>
            <a:t>月</a:t>
          </a:r>
          <a:r>
            <a:rPr lang="en-US" altLang="zh-CN" sz="1400" kern="1200" dirty="0"/>
            <a:t>6</a:t>
          </a:r>
          <a:r>
            <a:rPr lang="zh-CN" altLang="en-US" sz="1400" kern="1200" dirty="0"/>
            <a:t>日</a:t>
          </a:r>
        </a:p>
      </dsp:txBody>
      <dsp:txXfrm>
        <a:off x="2923292" y="2610111"/>
        <a:ext cx="772305" cy="676970"/>
      </dsp:txXfrm>
    </dsp:sp>
    <dsp:sp modelId="{CACC6A6B-A78B-4CF8-94C7-806126B17DF4}">
      <dsp:nvSpPr>
        <dsp:cNvPr id="0" name=""/>
        <dsp:cNvSpPr/>
      </dsp:nvSpPr>
      <dsp:spPr>
        <a:xfrm>
          <a:off x="3549879" y="2291537"/>
          <a:ext cx="145717" cy="14571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5F4B3D-AC3C-45C5-88FD-FFEDF2026A50}">
      <dsp:nvSpPr>
        <dsp:cNvPr id="0" name=""/>
        <dsp:cNvSpPr/>
      </dsp:nvSpPr>
      <dsp:spPr>
        <a:xfrm rot="5400000">
          <a:off x="3954561" y="2120563"/>
          <a:ext cx="514099" cy="85545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BF91E-2B09-450E-B2A1-D4A20F7BAD35}">
      <dsp:nvSpPr>
        <dsp:cNvPr id="0" name=""/>
        <dsp:cNvSpPr/>
      </dsp:nvSpPr>
      <dsp:spPr>
        <a:xfrm>
          <a:off x="3868745" y="2376158"/>
          <a:ext cx="772305" cy="6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altLang="zh-CN" sz="1400" kern="1200" dirty="0"/>
            <a:t>2</a:t>
          </a:r>
          <a:r>
            <a:rPr lang="zh-CN" altLang="en-US" sz="1400" kern="1200" dirty="0"/>
            <a:t>月</a:t>
          </a:r>
          <a:r>
            <a:rPr lang="en-US" altLang="zh-CN" sz="1400" kern="1200" dirty="0"/>
            <a:t>21</a:t>
          </a:r>
          <a:r>
            <a:rPr lang="zh-CN" altLang="en-US" sz="1400" kern="1200" dirty="0"/>
            <a:t>日</a:t>
          </a:r>
        </a:p>
      </dsp:txBody>
      <dsp:txXfrm>
        <a:off x="3868745" y="2376158"/>
        <a:ext cx="772305" cy="676970"/>
      </dsp:txXfrm>
    </dsp:sp>
    <dsp:sp modelId="{0B541381-4C61-44FC-A54C-37D2A8995C6B}">
      <dsp:nvSpPr>
        <dsp:cNvPr id="0" name=""/>
        <dsp:cNvSpPr/>
      </dsp:nvSpPr>
      <dsp:spPr>
        <a:xfrm>
          <a:off x="4495332" y="2057584"/>
          <a:ext cx="145717" cy="14571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798C8-336E-4812-8C41-E5E911ADE847}">
      <dsp:nvSpPr>
        <dsp:cNvPr id="0" name=""/>
        <dsp:cNvSpPr/>
      </dsp:nvSpPr>
      <dsp:spPr>
        <a:xfrm rot="5400000">
          <a:off x="4900013" y="1886610"/>
          <a:ext cx="514099" cy="85545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F1C56-799A-45C6-9A5F-1590D7A92B8E}">
      <dsp:nvSpPr>
        <dsp:cNvPr id="0" name=""/>
        <dsp:cNvSpPr/>
      </dsp:nvSpPr>
      <dsp:spPr>
        <a:xfrm>
          <a:off x="4814197" y="2142205"/>
          <a:ext cx="772305" cy="6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altLang="zh-CN" sz="1400" kern="1200" dirty="0"/>
            <a:t>3</a:t>
          </a:r>
          <a:r>
            <a:rPr lang="zh-CN" altLang="en-US" sz="1400" kern="1200" dirty="0"/>
            <a:t>月</a:t>
          </a:r>
          <a:r>
            <a:rPr lang="en-US" altLang="zh-CN" sz="1400" kern="1200" dirty="0"/>
            <a:t>7</a:t>
          </a:r>
          <a:r>
            <a:rPr lang="zh-CN" altLang="en-US" sz="1400" kern="1200" dirty="0"/>
            <a:t>日</a:t>
          </a:r>
        </a:p>
      </dsp:txBody>
      <dsp:txXfrm>
        <a:off x="4814197" y="2142205"/>
        <a:ext cx="772305" cy="676970"/>
      </dsp:txXfrm>
    </dsp:sp>
    <dsp:sp modelId="{F13E5596-A596-4F30-AEFD-5C2174015750}">
      <dsp:nvSpPr>
        <dsp:cNvPr id="0" name=""/>
        <dsp:cNvSpPr/>
      </dsp:nvSpPr>
      <dsp:spPr>
        <a:xfrm>
          <a:off x="5440784" y="1823631"/>
          <a:ext cx="145717" cy="14571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FFC46-8DBB-4B38-9B5C-D6328FAC1D38}">
      <dsp:nvSpPr>
        <dsp:cNvPr id="0" name=""/>
        <dsp:cNvSpPr/>
      </dsp:nvSpPr>
      <dsp:spPr>
        <a:xfrm rot="5400000">
          <a:off x="5845465" y="1652657"/>
          <a:ext cx="514099" cy="85545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28C6B-983C-4FEE-A32B-208C2C2E704C}">
      <dsp:nvSpPr>
        <dsp:cNvPr id="0" name=""/>
        <dsp:cNvSpPr/>
      </dsp:nvSpPr>
      <dsp:spPr>
        <a:xfrm>
          <a:off x="5759649" y="1908252"/>
          <a:ext cx="772305" cy="6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altLang="zh-CN" sz="1400" kern="1200" dirty="0"/>
            <a:t>9</a:t>
          </a:r>
          <a:r>
            <a:rPr lang="zh-CN" altLang="en-US" sz="1400" kern="1200" dirty="0"/>
            <a:t>月</a:t>
          </a:r>
          <a:r>
            <a:rPr lang="en-US" altLang="zh-CN" sz="1400" kern="1200" dirty="0"/>
            <a:t>11</a:t>
          </a:r>
          <a:r>
            <a:rPr lang="zh-CN" altLang="en-US" sz="1400" kern="1200" dirty="0"/>
            <a:t>日</a:t>
          </a:r>
        </a:p>
      </dsp:txBody>
      <dsp:txXfrm>
        <a:off x="5759649" y="1908252"/>
        <a:ext cx="772305" cy="676970"/>
      </dsp:txXfrm>
    </dsp:sp>
    <dsp:sp modelId="{1B85DEC6-5DFF-4E5F-BC0E-1EB16E9DAEB9}">
      <dsp:nvSpPr>
        <dsp:cNvPr id="0" name=""/>
        <dsp:cNvSpPr/>
      </dsp:nvSpPr>
      <dsp:spPr>
        <a:xfrm>
          <a:off x="6386236" y="1589678"/>
          <a:ext cx="145717" cy="14571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32275-CC5E-40B7-962E-74EC00182D67}">
      <dsp:nvSpPr>
        <dsp:cNvPr id="0" name=""/>
        <dsp:cNvSpPr/>
      </dsp:nvSpPr>
      <dsp:spPr>
        <a:xfrm rot="5400000">
          <a:off x="6790917" y="1418704"/>
          <a:ext cx="514099" cy="85545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DF1170-AD77-440E-90E5-6F36EE02FE8D}">
      <dsp:nvSpPr>
        <dsp:cNvPr id="0" name=""/>
        <dsp:cNvSpPr/>
      </dsp:nvSpPr>
      <dsp:spPr>
        <a:xfrm>
          <a:off x="6705101" y="1674299"/>
          <a:ext cx="772305" cy="6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altLang="zh-CN" sz="1400" kern="1200" dirty="0"/>
            <a:t>2021</a:t>
          </a:r>
          <a:r>
            <a:rPr lang="zh-CN" altLang="en-US" sz="1400" kern="1200" dirty="0"/>
            <a:t>年</a:t>
          </a:r>
          <a:r>
            <a:rPr lang="en-US" altLang="zh-CN" sz="1400" kern="1200" dirty="0"/>
            <a:t>5</a:t>
          </a:r>
          <a:r>
            <a:rPr lang="zh-CN" altLang="en-US" sz="1400" kern="1200" dirty="0"/>
            <a:t>月</a:t>
          </a:r>
          <a:r>
            <a:rPr lang="en-US" altLang="zh-CN" sz="1400" kern="1200" dirty="0"/>
            <a:t>14</a:t>
          </a:r>
          <a:r>
            <a:rPr lang="zh-CN" altLang="en-US" sz="1400" kern="1200" dirty="0"/>
            <a:t>日</a:t>
          </a:r>
        </a:p>
      </dsp:txBody>
      <dsp:txXfrm>
        <a:off x="6705101" y="1674299"/>
        <a:ext cx="772305" cy="676970"/>
      </dsp:txXfrm>
    </dsp:sp>
    <dsp:sp modelId="{DB93FF9B-B879-4678-BB85-0DACA801790F}">
      <dsp:nvSpPr>
        <dsp:cNvPr id="0" name=""/>
        <dsp:cNvSpPr/>
      </dsp:nvSpPr>
      <dsp:spPr>
        <a:xfrm>
          <a:off x="7331689" y="1355724"/>
          <a:ext cx="145717" cy="14571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CF765-4F1E-4014-826D-33AA7D025C29}">
      <dsp:nvSpPr>
        <dsp:cNvPr id="0" name=""/>
        <dsp:cNvSpPr/>
      </dsp:nvSpPr>
      <dsp:spPr>
        <a:xfrm rot="5400000">
          <a:off x="7736370" y="1184750"/>
          <a:ext cx="514099" cy="85545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427D0-977B-4B12-9C8E-CD3F43419A28}">
      <dsp:nvSpPr>
        <dsp:cNvPr id="0" name=""/>
        <dsp:cNvSpPr/>
      </dsp:nvSpPr>
      <dsp:spPr>
        <a:xfrm>
          <a:off x="7650554" y="1440346"/>
          <a:ext cx="772305" cy="6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altLang="zh-CN" sz="1400" kern="1200" dirty="0"/>
            <a:t>2022</a:t>
          </a:r>
          <a:r>
            <a:rPr lang="zh-CN" altLang="en-US" sz="1400" kern="1200" dirty="0"/>
            <a:t>年</a:t>
          </a:r>
          <a:r>
            <a:rPr lang="en-US" altLang="zh-CN" sz="1400" kern="1200" dirty="0"/>
            <a:t>6</a:t>
          </a:r>
          <a:r>
            <a:rPr lang="zh-CN" altLang="en-US" sz="1400" kern="1200" dirty="0"/>
            <a:t>月</a:t>
          </a:r>
          <a:r>
            <a:rPr lang="en-US" altLang="zh-CN" sz="1400" kern="1200" dirty="0"/>
            <a:t>30</a:t>
          </a:r>
          <a:r>
            <a:rPr lang="zh-CN" altLang="en-US" sz="1400" kern="1200" dirty="0"/>
            <a:t>日</a:t>
          </a:r>
        </a:p>
      </dsp:txBody>
      <dsp:txXfrm>
        <a:off x="7650554" y="1440346"/>
        <a:ext cx="772305" cy="676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72AC8-7B47-45F2-AD03-B58C406E7BCC}">
      <dsp:nvSpPr>
        <dsp:cNvPr id="0" name=""/>
        <dsp:cNvSpPr/>
      </dsp:nvSpPr>
      <dsp:spPr>
        <a:xfrm>
          <a:off x="0" y="1186"/>
          <a:ext cx="9001000" cy="1197264"/>
        </a:xfrm>
        <a:prstGeom prst="round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sz="1800" b="1" kern="1200" dirty="0">
              <a:solidFill>
                <a:schemeClr val="tx1"/>
              </a:solidFill>
              <a:latin typeface="微软雅黑" panose="020B0503020204020204" pitchFamily="34" charset="-122"/>
              <a:ea typeface="微软雅黑" panose="020B0503020204020204" pitchFamily="34" charset="-122"/>
            </a:rPr>
            <a:t>健全指挥体系。</a:t>
          </a:r>
          <a:r>
            <a:rPr lang="zh-CN" sz="2000" kern="1200" dirty="0">
              <a:solidFill>
                <a:schemeClr val="tx1"/>
              </a:solidFill>
              <a:latin typeface="华文楷体" panose="02010600040101010101" pitchFamily="2" charset="-122"/>
              <a:ea typeface="华文楷体" panose="02010600040101010101" pitchFamily="2" charset="-122"/>
            </a:rPr>
            <a:t>地方各级党委政府要落实属地责任，健全疫情防控指挥体系，加强联防联控机制建设，明确部门职责和分工</a:t>
          </a:r>
          <a:r>
            <a:rPr lang="zh-CN" altLang="en-US" sz="2000" kern="1200" dirty="0">
              <a:solidFill>
                <a:schemeClr val="tx1"/>
              </a:solidFill>
              <a:latin typeface="华文楷体" panose="02010600040101010101" pitchFamily="2" charset="-122"/>
              <a:ea typeface="华文楷体" panose="02010600040101010101" pitchFamily="2" charset="-122"/>
            </a:rPr>
            <a:t>。</a:t>
          </a:r>
          <a:endParaRPr lang="zh-CN" sz="2000" kern="1200" dirty="0">
            <a:solidFill>
              <a:schemeClr val="tx1"/>
            </a:solidFill>
            <a:latin typeface="华文楷体" panose="02010600040101010101" pitchFamily="2" charset="-122"/>
            <a:ea typeface="华文楷体" panose="02010600040101010101" pitchFamily="2" charset="-122"/>
          </a:endParaRPr>
        </a:p>
      </dsp:txBody>
      <dsp:txXfrm>
        <a:off x="58446" y="59632"/>
        <a:ext cx="8884108" cy="1080372"/>
      </dsp:txXfrm>
    </dsp:sp>
    <dsp:sp modelId="{E03ED461-06CA-4D9B-A509-5E85EF16C9BF}">
      <dsp:nvSpPr>
        <dsp:cNvPr id="0" name=""/>
        <dsp:cNvSpPr/>
      </dsp:nvSpPr>
      <dsp:spPr>
        <a:xfrm>
          <a:off x="0" y="1211497"/>
          <a:ext cx="9001000" cy="1011203"/>
        </a:xfrm>
        <a:prstGeom prst="round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altLang="en-US" sz="1800" b="1" kern="1200" dirty="0">
              <a:solidFill>
                <a:schemeClr val="tx1"/>
              </a:solidFill>
              <a:latin typeface="微软雅黑" panose="020B0503020204020204" pitchFamily="34" charset="-122"/>
              <a:ea typeface="微软雅黑" panose="020B0503020204020204" pitchFamily="34" charset="-122"/>
            </a:rPr>
            <a:t>强化信息支撑。</a:t>
          </a:r>
          <a:r>
            <a:rPr lang="zh-CN" altLang="en-US" sz="2000" b="0" kern="1200" dirty="0">
              <a:solidFill>
                <a:schemeClr val="tx1"/>
              </a:solidFill>
              <a:latin typeface="华文楷体" panose="02010600040101010101" pitchFamily="2" charset="-122"/>
              <a:ea typeface="华文楷体" panose="02010600040101010101" pitchFamily="2" charset="-122"/>
            </a:rPr>
            <a:t>依托信息平台或单独建设应急处置信息平台，横向整合各部门疫情相关数据，纵向贯通国家信息平台，提升监测预警能力。</a:t>
          </a:r>
        </a:p>
      </dsp:txBody>
      <dsp:txXfrm>
        <a:off x="49363" y="1260860"/>
        <a:ext cx="8902274" cy="912477"/>
      </dsp:txXfrm>
    </dsp:sp>
    <dsp:sp modelId="{76A6F42C-187E-4F25-AB11-F43BD5BE8CB1}">
      <dsp:nvSpPr>
        <dsp:cNvPr id="0" name=""/>
        <dsp:cNvSpPr/>
      </dsp:nvSpPr>
      <dsp:spPr>
        <a:xfrm>
          <a:off x="0" y="2226894"/>
          <a:ext cx="9001000" cy="1011203"/>
        </a:xfrm>
        <a:prstGeom prst="round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altLang="en-US" sz="1800" b="1" kern="1200" dirty="0">
              <a:solidFill>
                <a:schemeClr val="tx1"/>
              </a:solidFill>
              <a:latin typeface="微软雅黑" panose="020B0503020204020204" pitchFamily="34" charset="-122"/>
              <a:ea typeface="微软雅黑" panose="020B0503020204020204" pitchFamily="34" charset="-122"/>
            </a:rPr>
            <a:t>加强能力建设。</a:t>
          </a:r>
          <a:r>
            <a:rPr lang="zh-CN" altLang="en-US" sz="2000" b="0" kern="1200" dirty="0">
              <a:solidFill>
                <a:schemeClr val="tx1"/>
              </a:solidFill>
              <a:latin typeface="华文楷体" panose="02010600040101010101" pitchFamily="2" charset="-122"/>
              <a:ea typeface="华文楷体" panose="02010600040101010101" pitchFamily="2" charset="-122"/>
            </a:rPr>
            <a:t>各级疫情防控指挥部要按照疫情不同情景应对要求，结合当地实际，做好专业防控队伍、核酸检测能力、定点医院、集中隔离场所、转运车辆、防疫物资等储备。</a:t>
          </a:r>
        </a:p>
      </dsp:txBody>
      <dsp:txXfrm>
        <a:off x="49363" y="2276257"/>
        <a:ext cx="8902274" cy="912477"/>
      </dsp:txXfrm>
    </dsp:sp>
    <dsp:sp modelId="{D950E18B-FF8F-4A71-98A5-BB73216C8C3F}">
      <dsp:nvSpPr>
        <dsp:cNvPr id="0" name=""/>
        <dsp:cNvSpPr/>
      </dsp:nvSpPr>
      <dsp:spPr>
        <a:xfrm>
          <a:off x="0" y="3246718"/>
          <a:ext cx="9001000" cy="1011203"/>
        </a:xfrm>
        <a:prstGeom prst="round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0">
            <a:lnSpc>
              <a:spcPct val="90000"/>
            </a:lnSpc>
            <a:spcBef>
              <a:spcPct val="0"/>
            </a:spcBef>
            <a:spcAft>
              <a:spcPct val="35000"/>
            </a:spcAft>
          </a:pPr>
          <a:r>
            <a:rPr lang="zh-CN" altLang="en-US" sz="1800" b="1" kern="1200" dirty="0">
              <a:solidFill>
                <a:schemeClr val="tx1"/>
              </a:solidFill>
              <a:latin typeface="微软雅黑" panose="020B0503020204020204" pitchFamily="34" charset="-122"/>
              <a:ea typeface="微软雅黑" panose="020B0503020204020204" pitchFamily="34" charset="-122"/>
            </a:rPr>
            <a:t>加强物资保障。</a:t>
          </a:r>
          <a:r>
            <a:rPr lang="zh-CN" altLang="en-US" sz="2000" b="0" kern="1200" dirty="0">
              <a:solidFill>
                <a:schemeClr val="tx1"/>
              </a:solidFill>
              <a:latin typeface="华文楷体" panose="02010600040101010101" pitchFamily="2" charset="-122"/>
              <a:ea typeface="华文楷体" panose="02010600040101010101" pitchFamily="2" charset="-122"/>
            </a:rPr>
            <a:t>各级疫情防控指挥部要完善应急预案，做好物资储备和调用机制。</a:t>
          </a:r>
        </a:p>
      </dsp:txBody>
      <dsp:txXfrm>
        <a:off x="49363" y="3296081"/>
        <a:ext cx="8902274" cy="912477"/>
      </dsp:txXfrm>
    </dsp:sp>
    <dsp:sp modelId="{07DD31CC-348D-414D-B940-EC7267674A0F}">
      <dsp:nvSpPr>
        <dsp:cNvPr id="0" name=""/>
        <dsp:cNvSpPr/>
      </dsp:nvSpPr>
      <dsp:spPr>
        <a:xfrm>
          <a:off x="0" y="4266541"/>
          <a:ext cx="9001000" cy="1011203"/>
        </a:xfrm>
        <a:prstGeom prst="roundRect">
          <a:avLst/>
        </a:prstGeom>
        <a:solidFill>
          <a:schemeClr val="accent3">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zh-CN" altLang="en-US" sz="1800" b="1" kern="1200" dirty="0">
              <a:solidFill>
                <a:schemeClr val="tx1"/>
              </a:solidFill>
              <a:latin typeface="微软雅黑" panose="020B0503020204020204" pitchFamily="34" charset="-122"/>
              <a:ea typeface="微软雅黑" panose="020B0503020204020204" pitchFamily="34" charset="-122"/>
            </a:rPr>
            <a:t>强化督导检查。</a:t>
          </a:r>
          <a:r>
            <a:rPr lang="zh-CN" altLang="en-US" sz="2000" b="0" kern="1200" dirty="0">
              <a:solidFill>
                <a:schemeClr val="tx1"/>
              </a:solidFill>
              <a:latin typeface="华文楷体" panose="02010600040101010101" pitchFamily="2" charset="-122"/>
              <a:ea typeface="华文楷体" panose="02010600040101010101" pitchFamily="2" charset="-122"/>
            </a:rPr>
            <a:t>各级疫情防控指挥部要结合当地疫情形势和防控工作需要，适时组织开展对重点机构、重点场所、重点人群防控、应急处置演练、能力储备及疫情处置等工作的督导检查，及时发现问题和薄弱环节，并督促整改，</a:t>
          </a:r>
          <a:r>
            <a:rPr lang="zh-CN" altLang="en-US" sz="2000" b="0" kern="1200" dirty="0">
              <a:solidFill>
                <a:srgbClr val="C00000"/>
              </a:solidFill>
              <a:latin typeface="华文楷体" panose="02010600040101010101" pitchFamily="2" charset="-122"/>
              <a:ea typeface="华文楷体" panose="02010600040101010101" pitchFamily="2" charset="-122"/>
            </a:rPr>
            <a:t>避免过度防控与层层加码，</a:t>
          </a:r>
          <a:r>
            <a:rPr lang="zh-CN" altLang="en-US" sz="2000" b="0" kern="1200" dirty="0">
              <a:solidFill>
                <a:schemeClr val="tx1"/>
              </a:solidFill>
              <a:latin typeface="华文楷体" panose="02010600040101010101" pitchFamily="2" charset="-122"/>
              <a:ea typeface="华文楷体" panose="02010600040101010101" pitchFamily="2" charset="-122"/>
            </a:rPr>
            <a:t>确保疫情防控和处置各项政策措施规范落地落实。</a:t>
          </a:r>
        </a:p>
      </dsp:txBody>
      <dsp:txXfrm>
        <a:off x="49363" y="4315904"/>
        <a:ext cx="8902274" cy="91247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BC49B1-CA86-4399-8076-1F1233AD9F8C}" type="datetimeFigureOut">
              <a:rPr lang="zh-CN" altLang="en-US" smtClean="0"/>
              <a:t>2022/8/5</a:t>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4F05194-BF61-4EDF-A65D-2E0C09D01D06}" type="slidenum">
              <a:rPr lang="zh-CN" altLang="en-US" smtClean="0"/>
              <a:t>‹#›</a:t>
            </a:fld>
            <a:endParaRPr lang="zh-CN" altLang="en-US"/>
          </a:p>
        </p:txBody>
      </p:sp>
    </p:spTree>
    <p:extLst>
      <p:ext uri="{BB962C8B-B14F-4D97-AF65-F5344CB8AC3E}">
        <p14:creationId xmlns:p14="http://schemas.microsoft.com/office/powerpoint/2010/main" val="13451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F9A6B91-21C2-4194-88F4-0C565985C8AE}" type="datetimeFigureOut">
              <a:rPr lang="zh-CN" altLang="en-US"/>
              <a:t>2022/8/5</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00BA34C-DC41-4777-BD17-407021A44D27}" type="slidenum">
              <a:rPr lang="zh-CN" altLang="en-US"/>
              <a:t>‹#›</a:t>
            </a:fld>
            <a:endParaRPr lang="zh-CN" altLang="en-US"/>
          </a:p>
        </p:txBody>
      </p:sp>
    </p:spTree>
    <p:extLst>
      <p:ext uri="{BB962C8B-B14F-4D97-AF65-F5344CB8AC3E}">
        <p14:creationId xmlns:p14="http://schemas.microsoft.com/office/powerpoint/2010/main" val="2095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93187" name="备注占位符 2"/>
          <p:cNvSpPr>
            <a:spLocks noGrp="1"/>
          </p:cNvSpPr>
          <p:nvPr>
            <p:ph type="body" idx="1"/>
          </p:nvPr>
        </p:nvSpPr>
        <p:spPr bwMode="auto">
          <a:noFill/>
        </p:spPr>
        <p:txBody>
          <a:bodyPr wrap="square" numCol="1" anchor="t" anchorCtr="0" compatLnSpc="1"/>
          <a:lstStyle/>
          <a:p>
            <a:pPr eaLnBrk="1" hangingPunct="1"/>
            <a:endParaRPr lang="zh-CN" altLang="en-US"/>
          </a:p>
        </p:txBody>
      </p:sp>
      <p:sp>
        <p:nvSpPr>
          <p:cNvPr id="4" name="灯片编号占位符 3"/>
          <p:cNvSpPr>
            <a:spLocks noGrp="1"/>
          </p:cNvSpPr>
          <p:nvPr>
            <p:ph type="sldNum" sz="quarter" idx="5"/>
          </p:nvPr>
        </p:nvSpPr>
        <p:spPr/>
        <p:txBody>
          <a:bodyPr/>
          <a:lstStyle/>
          <a:p>
            <a:pPr>
              <a:defRPr/>
            </a:pPr>
            <a:fld id="{9B731611-CBD3-4993-8ECE-C449CE6FB8F2}" type="slidenum">
              <a:rPr lang="zh-CN" altLang="en-US" smtClean="0">
                <a:solidFill>
                  <a:prstClr val="black"/>
                </a:solidFill>
              </a:rPr>
              <a:t>1</a:t>
            </a:fld>
            <a:endParaRPr lang="zh-CN" altLang="en-US">
              <a:solidFill>
                <a:prstClr val="black"/>
              </a:solidFill>
            </a:endParaRPr>
          </a:p>
        </p:txBody>
      </p:sp>
    </p:spTree>
    <p:extLst>
      <p:ext uri="{BB962C8B-B14F-4D97-AF65-F5344CB8AC3E}">
        <p14:creationId xmlns:p14="http://schemas.microsoft.com/office/powerpoint/2010/main" val="202927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21</a:t>
            </a:fld>
            <a:endParaRPr lang="zh-CN" altLang="en-US"/>
          </a:p>
        </p:txBody>
      </p:sp>
    </p:spTree>
    <p:extLst>
      <p:ext uri="{BB962C8B-B14F-4D97-AF65-F5344CB8AC3E}">
        <p14:creationId xmlns:p14="http://schemas.microsoft.com/office/powerpoint/2010/main" val="339739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23</a:t>
            </a:fld>
            <a:endParaRPr lang="zh-CN" altLang="en-US"/>
          </a:p>
        </p:txBody>
      </p:sp>
    </p:spTree>
    <p:extLst>
      <p:ext uri="{BB962C8B-B14F-4D97-AF65-F5344CB8AC3E}">
        <p14:creationId xmlns:p14="http://schemas.microsoft.com/office/powerpoint/2010/main" val="302809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对于持</a:t>
            </a:r>
            <a:r>
              <a:rPr lang="en-US" altLang="zh-CN" sz="1200" b="0" i="0" kern="1200" dirty="0">
                <a:solidFill>
                  <a:schemeClr val="tx1"/>
                </a:solidFill>
                <a:effectLst/>
                <a:latin typeface="+mn-lt"/>
                <a:ea typeface="+mn-ea"/>
                <a:cs typeface="+mn-cs"/>
              </a:rPr>
              <a:t>90</a:t>
            </a:r>
            <a:r>
              <a:rPr lang="zh-CN" altLang="en-US" sz="1200" b="0" i="0" kern="1200" dirty="0">
                <a:solidFill>
                  <a:schemeClr val="tx1"/>
                </a:solidFill>
                <a:effectLst/>
                <a:latin typeface="+mn-lt"/>
                <a:ea typeface="+mn-ea"/>
                <a:cs typeface="+mn-cs"/>
              </a:rPr>
              <a:t>天内新冠感染史证明的入境人员再次核酸检测阳性者，需在中国疾病预防控制信息系统进行网络直报，报告要求不变。</a:t>
            </a:r>
          </a:p>
          <a:p>
            <a:r>
              <a:rPr lang="zh-CN" altLang="en-US" sz="1200" b="0" i="0" kern="1200" dirty="0">
                <a:solidFill>
                  <a:schemeClr val="tx1"/>
                </a:solidFill>
                <a:effectLst/>
                <a:latin typeface="+mn-lt"/>
                <a:ea typeface="+mn-ea"/>
                <a:cs typeface="+mn-cs"/>
              </a:rPr>
              <a:t>对于既往感染者出院（舱）人员核酸检测阳性者，原则上无需进行网络直报。但如明确为漏报者，发现后应及时补报，遵循“谁诊断谁报告”完成网络直报，可在传染病报告卡的“备注”项注明为既往感染者核酸阳性。</a:t>
            </a:r>
          </a:p>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25</a:t>
            </a:fld>
            <a:endParaRPr lang="zh-CN" altLang="en-US"/>
          </a:p>
        </p:txBody>
      </p:sp>
    </p:spTree>
    <p:extLst>
      <p:ext uri="{BB962C8B-B14F-4D97-AF65-F5344CB8AC3E}">
        <p14:creationId xmlns:p14="http://schemas.microsoft.com/office/powerpoint/2010/main" val="222350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27</a:t>
            </a:fld>
            <a:endParaRPr lang="zh-CN" altLang="en-US"/>
          </a:p>
        </p:txBody>
      </p:sp>
    </p:spTree>
    <p:extLst>
      <p:ext uri="{BB962C8B-B14F-4D97-AF65-F5344CB8AC3E}">
        <p14:creationId xmlns:p14="http://schemas.microsoft.com/office/powerpoint/2010/main" val="2148959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28</a:t>
            </a:fld>
            <a:endParaRPr lang="zh-CN" altLang="en-US"/>
          </a:p>
        </p:txBody>
      </p:sp>
    </p:spTree>
    <p:extLst>
      <p:ext uri="{BB962C8B-B14F-4D97-AF65-F5344CB8AC3E}">
        <p14:creationId xmlns:p14="http://schemas.microsoft.com/office/powerpoint/2010/main" val="338557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32</a:t>
            </a:fld>
            <a:endParaRPr lang="zh-CN" altLang="en-US"/>
          </a:p>
        </p:txBody>
      </p:sp>
    </p:spTree>
    <p:extLst>
      <p:ext uri="{BB962C8B-B14F-4D97-AF65-F5344CB8AC3E}">
        <p14:creationId xmlns:p14="http://schemas.microsoft.com/office/powerpoint/2010/main" val="69636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36</a:t>
            </a:fld>
            <a:endParaRPr lang="zh-CN" altLang="en-US"/>
          </a:p>
        </p:txBody>
      </p:sp>
    </p:spTree>
    <p:extLst>
      <p:ext uri="{BB962C8B-B14F-4D97-AF65-F5344CB8AC3E}">
        <p14:creationId xmlns:p14="http://schemas.microsoft.com/office/powerpoint/2010/main" val="3026129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隔离点的管理进行细化和加强</a:t>
            </a:r>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38</a:t>
            </a:fld>
            <a:endParaRPr lang="zh-CN" altLang="en-US"/>
          </a:p>
        </p:txBody>
      </p:sp>
    </p:spTree>
    <p:extLst>
      <p:ext uri="{BB962C8B-B14F-4D97-AF65-F5344CB8AC3E}">
        <p14:creationId xmlns:p14="http://schemas.microsoft.com/office/powerpoint/2010/main" val="380423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隔离点的管理进行细化和加强</a:t>
            </a:r>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39</a:t>
            </a:fld>
            <a:endParaRPr lang="zh-CN" altLang="en-US"/>
          </a:p>
        </p:txBody>
      </p:sp>
    </p:spTree>
    <p:extLst>
      <p:ext uri="{BB962C8B-B14F-4D97-AF65-F5344CB8AC3E}">
        <p14:creationId xmlns:p14="http://schemas.microsoft.com/office/powerpoint/2010/main" val="4010473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新型冠状病毒肺炎防控方案（第九版）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要求，发生疫情后当地联防联控机制应及时发布低、中、高风险区划分，原则上</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小时内发布风险区域划定等相关信息，若疫情传播形势复杂、病例轨迹涉及场所较多等情形时，风险区域划定和信息发布不得晚于次日（疫情发生</a:t>
            </a:r>
            <a:r>
              <a:rPr lang="en-US" altLang="zh-CN" sz="1200" b="0" i="0" kern="1200" dirty="0">
                <a:solidFill>
                  <a:schemeClr val="tx1"/>
                </a:solidFill>
                <a:effectLst/>
                <a:latin typeface="+mn-lt"/>
                <a:ea typeface="+mn-ea"/>
                <a:cs typeface="+mn-cs"/>
              </a:rPr>
              <a:t>24</a:t>
            </a:r>
            <a:r>
              <a:rPr lang="zh-CN" altLang="en-US" sz="1200" b="0" i="0" kern="1200" dirty="0">
                <a:solidFill>
                  <a:schemeClr val="tx1"/>
                </a:solidFill>
                <a:effectLst/>
                <a:latin typeface="+mn-lt"/>
                <a:ea typeface="+mn-ea"/>
                <a:cs typeface="+mn-cs"/>
              </a:rPr>
              <a:t>小时内），并及时推送中高风险区外溢人员信息。后续根据疫情进展及风险研判结果更新发布风险区域信息。如未能按照规定时限划定并发布风险区域信息时，还应及时发布主要原因。</a:t>
            </a:r>
          </a:p>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45</a:t>
            </a:fld>
            <a:endParaRPr lang="zh-CN" altLang="en-US"/>
          </a:p>
        </p:txBody>
      </p:sp>
    </p:spTree>
    <p:extLst>
      <p:ext uri="{BB962C8B-B14F-4D97-AF65-F5344CB8AC3E}">
        <p14:creationId xmlns:p14="http://schemas.microsoft.com/office/powerpoint/2010/main" val="346827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p:spPr>
      </p:sp>
      <p:sp>
        <p:nvSpPr>
          <p:cNvPr id="93187" name="备注占位符 2"/>
          <p:cNvSpPr>
            <a:spLocks noGrp="1"/>
          </p:cNvSpPr>
          <p:nvPr>
            <p:ph type="body" idx="1"/>
          </p:nvPr>
        </p:nvSpPr>
        <p:spPr bwMode="auto">
          <a:noFill/>
        </p:spPr>
        <p:txBody>
          <a:bodyPr wrap="square" numCol="1" anchor="t" anchorCtr="0" compatLnSpc="1"/>
          <a:lstStyle/>
          <a:p>
            <a:pPr eaLnBrk="1" hangingPunct="1"/>
            <a:endParaRPr lang="zh-CN" altLang="en-US"/>
          </a:p>
        </p:txBody>
      </p:sp>
      <p:sp>
        <p:nvSpPr>
          <p:cNvPr id="4" name="灯片编号占位符 3"/>
          <p:cNvSpPr>
            <a:spLocks noGrp="1"/>
          </p:cNvSpPr>
          <p:nvPr>
            <p:ph type="sldNum" sz="quarter" idx="5"/>
          </p:nvPr>
        </p:nvSpPr>
        <p:spPr/>
        <p:txBody>
          <a:bodyPr/>
          <a:lstStyle/>
          <a:p>
            <a:pPr>
              <a:defRPr/>
            </a:pPr>
            <a:fld id="{9B731611-CBD3-4993-8ECE-C449CE6FB8F2}" type="slidenum">
              <a:rPr lang="zh-CN" altLang="en-US" smtClean="0">
                <a:solidFill>
                  <a:prstClr val="black"/>
                </a:solidFill>
              </a:rPr>
              <a:t>2</a:t>
            </a:fld>
            <a:endParaRPr lang="zh-CN" altLang="en-US">
              <a:solidFill>
                <a:prstClr val="black"/>
              </a:solidFill>
            </a:endParaRPr>
          </a:p>
        </p:txBody>
      </p:sp>
    </p:spTree>
    <p:extLst>
      <p:ext uri="{BB962C8B-B14F-4D97-AF65-F5344CB8AC3E}">
        <p14:creationId xmlns:p14="http://schemas.microsoft.com/office/powerpoint/2010/main" val="2430511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47</a:t>
            </a:fld>
            <a:endParaRPr lang="zh-CN" altLang="en-US"/>
          </a:p>
        </p:txBody>
      </p:sp>
    </p:spTree>
    <p:extLst>
      <p:ext uri="{BB962C8B-B14F-4D97-AF65-F5344CB8AC3E}">
        <p14:creationId xmlns:p14="http://schemas.microsoft.com/office/powerpoint/2010/main" val="2643710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b="0" i="0" kern="1200" dirty="0">
                <a:solidFill>
                  <a:schemeClr val="tx1"/>
                </a:solidFill>
                <a:effectLst/>
                <a:latin typeface="+mn-lt"/>
                <a:ea typeface="+mn-ea"/>
                <a:cs typeface="+mn-cs"/>
              </a:rPr>
              <a:t> 入境人员在集中隔离场所完成“</a:t>
            </a:r>
            <a:r>
              <a:rPr lang="en-US" altLang="zh-CN" sz="1200" b="0" i="0" kern="1200" dirty="0">
                <a:solidFill>
                  <a:schemeClr val="tx1"/>
                </a:solidFill>
                <a:effectLst/>
                <a:latin typeface="+mn-lt"/>
                <a:ea typeface="+mn-ea"/>
                <a:cs typeface="+mn-cs"/>
              </a:rPr>
              <a:t>7</a:t>
            </a:r>
            <a:r>
              <a:rPr lang="zh-CN" altLang="en-US" sz="1200" b="0" i="0" kern="1200" dirty="0">
                <a:solidFill>
                  <a:schemeClr val="tx1"/>
                </a:solidFill>
                <a:effectLst/>
                <a:latin typeface="+mn-lt"/>
                <a:ea typeface="+mn-ea"/>
                <a:cs typeface="+mn-cs"/>
              </a:rPr>
              <a:t>天集中隔离医学观察”后，经综合分析研判排除隔离点感染风险后，可离开第一入境地。解除集中隔离前，第一入境地省级联防联控机制应及时将入境人员相关信息推送至目的地省级联防联控机制做好入境人员信息共享。入境人员应“点对点”闭环返回居住地，并向当地社区报备。返回途中应做好个人防护，在居住地继续进行“</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天居家健康监测”，并按照第九版防控方案要求配合执行核酸检测、不外出等防疫要求。</a:t>
            </a:r>
          </a:p>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49</a:t>
            </a:fld>
            <a:endParaRPr lang="zh-CN" altLang="en-US"/>
          </a:p>
        </p:txBody>
      </p:sp>
    </p:spTree>
    <p:extLst>
      <p:ext uri="{BB962C8B-B14F-4D97-AF65-F5344CB8AC3E}">
        <p14:creationId xmlns:p14="http://schemas.microsoft.com/office/powerpoint/2010/main" val="3850470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53</a:t>
            </a:fld>
            <a:endParaRPr lang="zh-CN" altLang="en-US"/>
          </a:p>
        </p:txBody>
      </p:sp>
    </p:spTree>
    <p:extLst>
      <p:ext uri="{BB962C8B-B14F-4D97-AF65-F5344CB8AC3E}">
        <p14:creationId xmlns:p14="http://schemas.microsoft.com/office/powerpoint/2010/main" val="3662007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rPr>
              <a:t>55</a:t>
            </a:fld>
            <a:endParaRPr lang="zh-CN" altLang="en-US" dirty="0">
              <a:solidFill>
                <a:srgbClr val="000000"/>
              </a:solidFill>
            </a:endParaRPr>
          </a:p>
        </p:txBody>
      </p:sp>
    </p:spTree>
    <p:extLst>
      <p:ext uri="{BB962C8B-B14F-4D97-AF65-F5344CB8AC3E}">
        <p14:creationId xmlns:p14="http://schemas.microsoft.com/office/powerpoint/2010/main" val="28138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solidFill>
                  <a:prstClr val="black"/>
                </a:solidFill>
              </a:rPr>
              <a:t>10</a:t>
            </a:fld>
            <a:endParaRPr lang="zh-CN" altLang="en-US">
              <a:solidFill>
                <a:prstClr val="black"/>
              </a:solidFill>
            </a:endParaRPr>
          </a:p>
        </p:txBody>
      </p:sp>
    </p:spTree>
    <p:extLst>
      <p:ext uri="{BB962C8B-B14F-4D97-AF65-F5344CB8AC3E}">
        <p14:creationId xmlns:p14="http://schemas.microsoft.com/office/powerpoint/2010/main" val="186828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1143000" y="685800"/>
            <a:ext cx="4572000" cy="3429000"/>
          </a:xfrm>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latin typeface="Calibri" panose="020F0502020204030204" charset="0"/>
              </a:rPr>
              <a:t>11</a:t>
            </a:fld>
            <a:endParaRPr lang="zh-CN" altLang="en-US" dirty="0">
              <a:solidFill>
                <a:srgbClr val="000000"/>
              </a:solidFill>
              <a:latin typeface="Calibri" panose="020F0502020204030204" charset="0"/>
            </a:endParaRPr>
          </a:p>
        </p:txBody>
      </p:sp>
    </p:spTree>
    <p:extLst>
      <p:ext uri="{BB962C8B-B14F-4D97-AF65-F5344CB8AC3E}">
        <p14:creationId xmlns:p14="http://schemas.microsoft.com/office/powerpoint/2010/main" val="251947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1143000" y="685800"/>
            <a:ext cx="4572000" cy="3429000"/>
          </a:xfrm>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latin typeface="Calibri" panose="020F0502020204030204" charset="0"/>
              </a:rPr>
              <a:t>12</a:t>
            </a:fld>
            <a:endParaRPr lang="zh-CN" altLang="en-US" dirty="0">
              <a:solidFill>
                <a:srgbClr val="000000"/>
              </a:solidFill>
              <a:latin typeface="Calibri" panose="020F0502020204030204" charset="0"/>
            </a:endParaRPr>
          </a:p>
        </p:txBody>
      </p:sp>
    </p:spTree>
    <p:extLst>
      <p:ext uri="{BB962C8B-B14F-4D97-AF65-F5344CB8AC3E}">
        <p14:creationId xmlns:p14="http://schemas.microsoft.com/office/powerpoint/2010/main" val="232218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1143000" y="685800"/>
            <a:ext cx="4572000" cy="3429000"/>
          </a:xfrm>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按照附件内容更改</a:t>
            </a:r>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latin typeface="Calibri" panose="020F0502020204030204" charset="0"/>
              </a:rPr>
              <a:t>14</a:t>
            </a:fld>
            <a:endParaRPr lang="zh-CN" altLang="en-US" dirty="0">
              <a:solidFill>
                <a:srgbClr val="000000"/>
              </a:solidFill>
              <a:latin typeface="Calibri" panose="020F0502020204030204" charset="0"/>
            </a:endParaRPr>
          </a:p>
        </p:txBody>
      </p:sp>
    </p:spTree>
    <p:extLst>
      <p:ext uri="{BB962C8B-B14F-4D97-AF65-F5344CB8AC3E}">
        <p14:creationId xmlns:p14="http://schemas.microsoft.com/office/powerpoint/2010/main" val="229115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1143000" y="685800"/>
            <a:ext cx="4572000" cy="3429000"/>
          </a:xfrm>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按照附件内容更改</a:t>
            </a:r>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latin typeface="Calibri" panose="020F0502020204030204" charset="0"/>
              </a:rPr>
              <a:t>15</a:t>
            </a:fld>
            <a:endParaRPr lang="zh-CN" altLang="en-US" dirty="0">
              <a:solidFill>
                <a:srgbClr val="000000"/>
              </a:solidFill>
              <a:latin typeface="Calibri" panose="020F0502020204030204" charset="0"/>
            </a:endParaRPr>
          </a:p>
        </p:txBody>
      </p:sp>
    </p:spTree>
    <p:extLst>
      <p:ext uri="{BB962C8B-B14F-4D97-AF65-F5344CB8AC3E}">
        <p14:creationId xmlns:p14="http://schemas.microsoft.com/office/powerpoint/2010/main" val="812260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8</a:t>
            </a:r>
            <a:r>
              <a:rPr lang="zh-CN" altLang="en-US" dirty="0"/>
              <a:t>个监测途径按照顺序都列上</a:t>
            </a:r>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16</a:t>
            </a:fld>
            <a:endParaRPr lang="zh-CN" altLang="en-US"/>
          </a:p>
        </p:txBody>
      </p:sp>
    </p:spTree>
    <p:extLst>
      <p:ext uri="{BB962C8B-B14F-4D97-AF65-F5344CB8AC3E}">
        <p14:creationId xmlns:p14="http://schemas.microsoft.com/office/powerpoint/2010/main" val="31186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8</a:t>
            </a:r>
            <a:r>
              <a:rPr lang="zh-CN" altLang="en-US" dirty="0"/>
              <a:t>个监测途径按照顺序都列上</a:t>
            </a:r>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t>20</a:t>
            </a:fld>
            <a:endParaRPr lang="zh-CN" altLang="en-US"/>
          </a:p>
        </p:txBody>
      </p:sp>
    </p:spTree>
    <p:extLst>
      <p:ext uri="{BB962C8B-B14F-4D97-AF65-F5344CB8AC3E}">
        <p14:creationId xmlns:p14="http://schemas.microsoft.com/office/powerpoint/2010/main" val="2925288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7" descr="PPT模版"/>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8" descr="楼体"/>
          <p:cNvPicPr>
            <a:picLocks noChangeAspect="1" noChangeArrowheads="1"/>
          </p:cNvPicPr>
          <p:nvPr/>
        </p:nvPicPr>
        <p:blipFill>
          <a:blip r:embed="rId3" cstate="print">
            <a:clrChange>
              <a:clrFrom>
                <a:srgbClr val="E8EAF2"/>
              </a:clrFrom>
              <a:clrTo>
                <a:srgbClr val="E8EAF2">
                  <a:alpha val="0"/>
                </a:srgbClr>
              </a:clrTo>
            </a:clrChange>
          </a:blip>
          <a:srcRect/>
          <a:stretch>
            <a:fillRect/>
          </a:stretch>
        </p:blipFill>
        <p:spPr bwMode="auto">
          <a:xfrm>
            <a:off x="0" y="3284538"/>
            <a:ext cx="9144000" cy="3287712"/>
          </a:xfrm>
          <a:prstGeom prst="rect">
            <a:avLst/>
          </a:prstGeom>
          <a:noFill/>
          <a:ln w="9525">
            <a:noFill/>
            <a:miter lim="800000"/>
            <a:headEnd/>
            <a:tailEnd/>
          </a:ln>
        </p:spPr>
      </p:pic>
      <p:sp>
        <p:nvSpPr>
          <p:cNvPr id="3074" name="Rectangle 2"/>
          <p:cNvSpPr>
            <a:spLocks noGrp="1" noChangeArrowheads="1"/>
          </p:cNvSpPr>
          <p:nvPr>
            <p:ph type="ctrTitle"/>
          </p:nvPr>
        </p:nvSpPr>
        <p:spPr>
          <a:xfrm>
            <a:off x="684214" y="1989138"/>
            <a:ext cx="7772400" cy="792162"/>
          </a:xfrm>
        </p:spPr>
        <p:txBody>
          <a:bodyPr/>
          <a:lstStyle>
            <a:lvl1pPr>
              <a:defRPr/>
            </a:lvl1pPr>
          </a:lstStyle>
          <a:p>
            <a:r>
              <a:rPr lang="zh-CN" altLang="en-US"/>
              <a:t>单击此处编辑母版标题样式</a:t>
            </a:r>
          </a:p>
        </p:txBody>
      </p:sp>
      <p:sp>
        <p:nvSpPr>
          <p:cNvPr id="3075" name="Rectangle 3"/>
          <p:cNvSpPr>
            <a:spLocks noGrp="1" noChangeArrowheads="1"/>
          </p:cNvSpPr>
          <p:nvPr>
            <p:ph type="subTitle" idx="1"/>
          </p:nvPr>
        </p:nvSpPr>
        <p:spPr>
          <a:xfrm>
            <a:off x="1403350" y="3068638"/>
            <a:ext cx="6400801" cy="622300"/>
          </a:xfrm>
        </p:spPr>
        <p:txBody>
          <a:bodyPr/>
          <a:lstStyle>
            <a:lvl1pPr marL="0" indent="0" algn="ctr">
              <a:buFontTx/>
              <a:buNone/>
              <a:defRPr/>
            </a:lvl1pPr>
          </a:lstStyle>
          <a:p>
            <a:r>
              <a:rPr lang="zh-CN" altLang="en-US"/>
              <a:t>单击此处编辑母版副标题样式</a:t>
            </a:r>
          </a:p>
        </p:txBody>
      </p:sp>
      <p:sp>
        <p:nvSpPr>
          <p:cNvPr id="6" name="Rectangle 4"/>
          <p:cNvSpPr>
            <a:spLocks noGrp="1" noChangeArrowheads="1"/>
          </p:cNvSpPr>
          <p:nvPr>
            <p:ph type="dt" sz="half" idx="10"/>
          </p:nvPr>
        </p:nvSpPr>
        <p:spPr/>
        <p:txBody>
          <a:bodyPr/>
          <a:lstStyle>
            <a:lvl1pPr>
              <a:defRPr/>
            </a:lvl1pPr>
          </a:lstStyle>
          <a:p>
            <a:pPr>
              <a:defRPr/>
            </a:pPr>
            <a:fld id="{FBC1AD40-C090-4D9D-A75E-308F561233DE}" type="datetimeFigureOut">
              <a:rPr lang="zh-CN" altLang="en-US"/>
              <a:t>2022/8/5</a:t>
            </a:fld>
            <a:endParaRPr lang="zh-CN" altLang="en-US"/>
          </a:p>
        </p:txBody>
      </p:sp>
      <p:sp>
        <p:nvSpPr>
          <p:cNvPr id="7" name="Rectangle 5"/>
          <p:cNvSpPr>
            <a:spLocks noGrp="1" noChangeArrowheads="1"/>
          </p:cNvSpPr>
          <p:nvPr>
            <p:ph type="ftr" sz="quarter" idx="11"/>
          </p:nvPr>
        </p:nvSpPr>
        <p:spPr/>
        <p:txBody>
          <a:bodyPr/>
          <a:lstStyle>
            <a:lvl1pPr>
              <a:defRPr/>
            </a:lvl1pPr>
          </a:lstStyle>
          <a:p>
            <a:pPr>
              <a:defRPr/>
            </a:pPr>
            <a:endParaRPr lang="zh-CN" altLang="en-US"/>
          </a:p>
        </p:txBody>
      </p:sp>
      <p:sp>
        <p:nvSpPr>
          <p:cNvPr id="8" name="Rectangle 6"/>
          <p:cNvSpPr>
            <a:spLocks noGrp="1" noChangeArrowheads="1"/>
          </p:cNvSpPr>
          <p:nvPr>
            <p:ph type="sldNum" sz="quarter" idx="12"/>
          </p:nvPr>
        </p:nvSpPr>
        <p:spPr>
          <a:xfrm>
            <a:off x="6553200" y="6329363"/>
            <a:ext cx="2133600" cy="412750"/>
          </a:xfrm>
        </p:spPr>
        <p:txBody>
          <a:bodyPr/>
          <a:lstStyle>
            <a:lvl1pPr>
              <a:defRPr/>
            </a:lvl1pPr>
          </a:lstStyle>
          <a:p>
            <a:pPr>
              <a:defRPr/>
            </a:pPr>
            <a:fld id="{5AB6FAD9-789C-408F-8452-0AFF0D9DB7C7}"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4"/>
          <p:cNvSpPr>
            <a:spLocks noGrp="1" noChangeArrowheads="1"/>
          </p:cNvSpPr>
          <p:nvPr>
            <p:ph type="dt" sz="half" idx="10"/>
          </p:nvPr>
        </p:nvSpPr>
        <p:spPr/>
        <p:txBody>
          <a:bodyPr/>
          <a:lstStyle>
            <a:lvl1pPr>
              <a:defRPr/>
            </a:lvl1pPr>
          </a:lstStyle>
          <a:p>
            <a:pPr>
              <a:defRPr/>
            </a:pPr>
            <a:fld id="{C04E31CC-3F64-4C7F-A476-3C794B52FD25}" type="datetimeFigureOut">
              <a:rPr lang="zh-CN" altLang="en-US"/>
              <a:t>2022/8/5</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E0E5C238-D143-4041-97B7-298D388CB465}"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6" y="1196975"/>
            <a:ext cx="2058988" cy="4895850"/>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457202" y="1196975"/>
            <a:ext cx="6029324" cy="4895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4"/>
          <p:cNvSpPr>
            <a:spLocks noGrp="1" noChangeArrowheads="1"/>
          </p:cNvSpPr>
          <p:nvPr>
            <p:ph type="dt" sz="half" idx="10"/>
          </p:nvPr>
        </p:nvSpPr>
        <p:spPr/>
        <p:txBody>
          <a:bodyPr/>
          <a:lstStyle>
            <a:lvl1pPr>
              <a:defRPr/>
            </a:lvl1pPr>
          </a:lstStyle>
          <a:p>
            <a:pPr>
              <a:defRPr/>
            </a:pPr>
            <a:fld id="{3E464939-BD3B-4440-9F38-EE0A897479DD}" type="datetimeFigureOut">
              <a:rPr lang="zh-CN" altLang="en-US"/>
              <a:t>2022/8/5</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0FCEE7E1-2F85-427A-95B0-AD5151D0C454}"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4" y="1600211"/>
            <a:ext cx="8229600" cy="4525963"/>
          </a:xfrm>
          <a:prstGeom prst="rect">
            <a:avLst/>
          </a:prstGeom>
        </p:spPr>
        <p:txBody>
          <a:bodyPr lIns="100899" tIns="50450" rIns="100899" bIns="50450"/>
          <a:lstStyle>
            <a:lvl1pPr>
              <a:lnSpc>
                <a:spcPct val="140000"/>
              </a:lnSpc>
              <a:spcBef>
                <a:spcPts val="0"/>
              </a:spcBef>
              <a:buClr>
                <a:srgbClr val="0070C0"/>
              </a:buClr>
              <a:buFont typeface="Wingdings" panose="05000000000000000000" pitchFamily="2" charset="2"/>
              <a:buChar char="Ø"/>
              <a:defRPr>
                <a:latin typeface="华文细黑" panose="02010600040101010101" pitchFamily="2" charset="-122"/>
                <a:ea typeface="华文细黑" panose="02010600040101010101" pitchFamily="2" charset="-122"/>
              </a:defRPr>
            </a:lvl1pPr>
            <a:lvl2pPr>
              <a:lnSpc>
                <a:spcPct val="140000"/>
              </a:lnSpc>
              <a:spcBef>
                <a:spcPts val="0"/>
              </a:spcBef>
              <a:buClr>
                <a:srgbClr val="0070C0"/>
              </a:buClr>
              <a:buFont typeface="Wingdings" panose="05000000000000000000" pitchFamily="2" charset="2"/>
              <a:buChar char="n"/>
              <a:defRPr>
                <a:latin typeface="华文细黑" panose="02010600040101010101" pitchFamily="2" charset="-122"/>
                <a:ea typeface="华文细黑" panose="02010600040101010101" pitchFamily="2" charset="-122"/>
              </a:defRPr>
            </a:lvl2pPr>
            <a:lvl3pPr>
              <a:lnSpc>
                <a:spcPct val="140000"/>
              </a:lnSpc>
              <a:spcBef>
                <a:spcPts val="0"/>
              </a:spcBef>
              <a:buClr>
                <a:srgbClr val="0070C0"/>
              </a:buClr>
              <a:buFont typeface="Wingdings" panose="05000000000000000000" pitchFamily="2" charset="2"/>
              <a:buChar char="l"/>
              <a:defRPr>
                <a:latin typeface="华文细黑" panose="02010600040101010101" pitchFamily="2" charset="-122"/>
                <a:ea typeface="华文细黑" panose="02010600040101010101" pitchFamily="2" charset="-122"/>
              </a:defRPr>
            </a:lvl3pPr>
            <a:lvl4pPr>
              <a:lnSpc>
                <a:spcPct val="140000"/>
              </a:lnSpc>
              <a:spcBef>
                <a:spcPts val="0"/>
              </a:spcBef>
              <a:defRPr>
                <a:latin typeface="华文细黑" panose="02010600040101010101" pitchFamily="2" charset="-122"/>
                <a:ea typeface="华文细黑" panose="02010600040101010101" pitchFamily="2" charset="-122"/>
              </a:defRPr>
            </a:lvl4pPr>
            <a:lvl5pPr>
              <a:lnSpc>
                <a:spcPct val="140000"/>
              </a:lnSpc>
              <a:spcBef>
                <a:spcPts val="0"/>
              </a:spcBef>
              <a:defRPr>
                <a:latin typeface="华文细黑" panose="02010600040101010101" pitchFamily="2" charset="-122"/>
                <a:ea typeface="华文细黑" panose="0201060004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CCF9743B-ACE4-45B6-8715-2EBEAC8AF765}" type="datetimeFigureOut">
              <a:rPr lang="zh-CN" altLang="en-US"/>
              <a:t>2022/8/5</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1A1D8514-6CDA-4297-9F76-A1628B4FF280}"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70"/>
            <a:ext cx="7772400" cy="1362075"/>
          </a:xfrm>
        </p:spPr>
        <p:txBody>
          <a:bodyPr anchor="t"/>
          <a:lstStyle>
            <a:lvl1pPr algn="l">
              <a:defRPr sz="4000" b="1" cap="all"/>
            </a:lvl1pPr>
          </a:lstStyle>
          <a:p>
            <a:r>
              <a:rPr lang="zh-CN" altLang="en-US"/>
              <a:t>单击此处编辑母版标题样式</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fld id="{F967DE14-D8E2-4902-BE0E-8B77764A5912}" type="datetimeFigureOut">
              <a:rPr lang="zh-CN" altLang="en-US"/>
              <a:t>2022/8/5</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42DC00ED-55B3-4719-845E-84B1E6214F26}"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57212" y="1844675"/>
            <a:ext cx="4038599"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48201" y="1844675"/>
            <a:ext cx="4038599"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Rectangle 4"/>
          <p:cNvSpPr>
            <a:spLocks noGrp="1" noChangeArrowheads="1"/>
          </p:cNvSpPr>
          <p:nvPr>
            <p:ph type="dt" sz="half" idx="10"/>
          </p:nvPr>
        </p:nvSpPr>
        <p:spPr/>
        <p:txBody>
          <a:bodyPr/>
          <a:lstStyle>
            <a:lvl1pPr>
              <a:defRPr/>
            </a:lvl1pPr>
          </a:lstStyle>
          <a:p>
            <a:pPr>
              <a:defRPr/>
            </a:pPr>
            <a:fld id="{C82E6F03-E0F3-4FE3-A932-45BA4EB4C3C0}" type="datetimeFigureOut">
              <a:rPr lang="zh-CN" altLang="en-US"/>
              <a:t>2022/8/5</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8784CF41-6DC1-4501-8727-D45176BE9DD8}"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32" y="274638"/>
            <a:ext cx="8229601"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33"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33"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Rectangle 4"/>
          <p:cNvSpPr>
            <a:spLocks noGrp="1" noChangeArrowheads="1"/>
          </p:cNvSpPr>
          <p:nvPr>
            <p:ph type="dt" sz="half" idx="10"/>
          </p:nvPr>
        </p:nvSpPr>
        <p:spPr/>
        <p:txBody>
          <a:bodyPr/>
          <a:lstStyle>
            <a:lvl1pPr>
              <a:defRPr/>
            </a:lvl1pPr>
          </a:lstStyle>
          <a:p>
            <a:pPr>
              <a:defRPr/>
            </a:pPr>
            <a:fld id="{63BD6A18-78BF-4669-BF9E-B5AD819118B0}" type="datetimeFigureOut">
              <a:rPr lang="zh-CN" altLang="en-US"/>
              <a:t>2022/8/5</a:t>
            </a:fld>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9E49C411-3C18-4424-9317-1CBFBFBB020D}"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Rectangle 4"/>
          <p:cNvSpPr>
            <a:spLocks noGrp="1" noChangeArrowheads="1"/>
          </p:cNvSpPr>
          <p:nvPr>
            <p:ph type="dt" sz="half" idx="10"/>
          </p:nvPr>
        </p:nvSpPr>
        <p:spPr/>
        <p:txBody>
          <a:bodyPr/>
          <a:lstStyle>
            <a:lvl1pPr>
              <a:defRPr/>
            </a:lvl1pPr>
          </a:lstStyle>
          <a:p>
            <a:pPr>
              <a:defRPr/>
            </a:pPr>
            <a:fld id="{4EAF482C-B9D4-4231-813B-1E151A0CD903}" type="datetimeFigureOut">
              <a:rPr lang="zh-CN" altLang="en-US"/>
              <a:t>2022/8/5</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053FDF6D-7DB9-4B8F-A4CC-7772021B76FE}"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F786819-9B37-43FC-A5CF-6220395F4EB0}" type="datetimeFigureOut">
              <a:rPr lang="zh-CN" altLang="en-US"/>
              <a:t>2022/8/5</a:t>
            </a:fld>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AD5C41FE-7965-4580-A7D8-C2E001DA6510}"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4" cy="1162050"/>
          </a:xfr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357507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457200" y="1435103"/>
            <a:ext cx="300831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2A552663-C3D3-4C33-A891-FD0F3E79F998}" type="datetimeFigureOut">
              <a:rPr lang="zh-CN" altLang="en-US"/>
              <a:t>2022/8/5</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AFB3F9DA-8A8C-408C-A38F-9DF2DC226E6C}"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zh-CN" altLang="en-US"/>
              <a:t>单击此处编辑母版标题样式</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F22BFB8C-F52B-4FEA-812C-4F2C69763E26}" type="datetimeFigureOut">
              <a:rPr lang="zh-CN" altLang="en-US"/>
              <a:t>2022/8/5</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E1D48373-1B82-495E-BE4F-DE3D7D6D4807}"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195"/>
          </a:schemeClr>
        </a:solidFill>
        <a:effectLst/>
      </p:bgPr>
    </p:bg>
    <p:spTree>
      <p:nvGrpSpPr>
        <p:cNvPr id="1" name=""/>
        <p:cNvGrpSpPr/>
        <p:nvPr/>
      </p:nvGrpSpPr>
      <p:grpSpPr>
        <a:xfrm>
          <a:off x="0" y="0"/>
          <a:ext cx="0" cy="0"/>
          <a:chOff x="0" y="0"/>
          <a:chExt cx="0" cy="0"/>
        </a:xfrm>
      </p:grpSpPr>
      <p:pic>
        <p:nvPicPr>
          <p:cNvPr id="6146" name="Picture 8" descr="楼体"/>
          <p:cNvPicPr>
            <a:picLocks noChangeAspect="1" noChangeArrowheads="1"/>
          </p:cNvPicPr>
          <p:nvPr/>
        </p:nvPicPr>
        <p:blipFill>
          <a:blip r:embed="rId14" cstate="print">
            <a:clrChange>
              <a:clrFrom>
                <a:srgbClr val="E8EAF2"/>
              </a:clrFrom>
              <a:clrTo>
                <a:srgbClr val="E8EAF2">
                  <a:alpha val="0"/>
                </a:srgbClr>
              </a:clrTo>
            </a:clrChange>
            <a:lum bright="70000" contrast="-70000"/>
          </a:blip>
          <a:srcRect b="8165"/>
          <a:stretch>
            <a:fillRect/>
          </a:stretch>
        </p:blipFill>
        <p:spPr bwMode="auto">
          <a:xfrm>
            <a:off x="0" y="4005263"/>
            <a:ext cx="9144000" cy="2879725"/>
          </a:xfrm>
          <a:prstGeom prst="rect">
            <a:avLst/>
          </a:prstGeom>
          <a:noFill/>
          <a:ln w="9525">
            <a:noFill/>
            <a:miter lim="800000"/>
            <a:headEnd/>
            <a:tailEnd/>
          </a:ln>
        </p:spPr>
      </p:pic>
      <p:sp>
        <p:nvSpPr>
          <p:cNvPr id="6147" name="Rectangle 2"/>
          <p:cNvSpPr>
            <a:spLocks noGrp="1" noChangeArrowheads="1"/>
          </p:cNvSpPr>
          <p:nvPr>
            <p:ph type="title"/>
          </p:nvPr>
        </p:nvSpPr>
        <p:spPr bwMode="auto">
          <a:xfrm>
            <a:off x="468313" y="1196975"/>
            <a:ext cx="8229600" cy="503238"/>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6148" name="Rectangle 3"/>
          <p:cNvSpPr>
            <a:spLocks noGrp="1" noChangeArrowheads="1"/>
          </p:cNvSpPr>
          <p:nvPr>
            <p:ph type="body" idx="1"/>
          </p:nvPr>
        </p:nvSpPr>
        <p:spPr bwMode="auto">
          <a:xfrm>
            <a:off x="457200" y="1844675"/>
            <a:ext cx="8229600" cy="424815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fontAlgn="auto">
              <a:spcBef>
                <a:spcPts val="0"/>
              </a:spcBef>
              <a:spcAft>
                <a:spcPts val="0"/>
              </a:spcAft>
              <a:defRPr sz="1400">
                <a:solidFill>
                  <a:srgbClr val="000000"/>
                </a:solidFill>
                <a:latin typeface="+mn-lt"/>
                <a:ea typeface="+mn-ea"/>
              </a:defRPr>
            </a:lvl1pPr>
          </a:lstStyle>
          <a:p>
            <a:pPr>
              <a:defRPr/>
            </a:pPr>
            <a:fld id="{EDA76389-50FD-4335-A6F2-5D406A6B8BC8}" type="datetimeFigureOut">
              <a:rPr lang="zh-CN" altLang="en-US"/>
              <a:t>2022/8/5</a:t>
            </a:fld>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fontAlgn="auto">
              <a:spcBef>
                <a:spcPts val="0"/>
              </a:spcBef>
              <a:spcAft>
                <a:spcPts val="0"/>
              </a:spcAft>
              <a:defRPr sz="1400">
                <a:solidFill>
                  <a:srgbClr val="000000"/>
                </a:solidFill>
                <a:latin typeface="+mn-lt"/>
                <a:ea typeface="+mn-ea"/>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fontAlgn="auto">
              <a:spcBef>
                <a:spcPts val="0"/>
              </a:spcBef>
              <a:spcAft>
                <a:spcPts val="0"/>
              </a:spcAft>
              <a:defRPr sz="1400">
                <a:solidFill>
                  <a:srgbClr val="000000"/>
                </a:solidFill>
                <a:latin typeface="+mn-lt"/>
                <a:ea typeface="+mn-ea"/>
              </a:defRPr>
            </a:lvl1pPr>
          </a:lstStyle>
          <a:p>
            <a:pPr>
              <a:defRPr/>
            </a:pPr>
            <a:fld id="{A5ED4E7B-C76D-45AC-B9A7-13BAF9AD8979}" type="slidenum">
              <a:rPr lang="zh-CN" altLang="en-US"/>
              <a:t>‹#›</a:t>
            </a:fld>
            <a:endParaRPr lang="zh-CN" altLang="en-US"/>
          </a:p>
        </p:txBody>
      </p:sp>
      <p:pic>
        <p:nvPicPr>
          <p:cNvPr id="6152" name="Picture 7" descr="PPT模版"/>
          <p:cNvPicPr>
            <a:picLocks noChangeAspect="1" noChangeArrowheads="1"/>
          </p:cNvPicPr>
          <p:nvPr/>
        </p:nvPicPr>
        <p:blipFill>
          <a:blip r:embed="rId15" cstate="print"/>
          <a:srcRect l="1143" r="84570" b="80952"/>
          <a:stretch>
            <a:fillRect/>
          </a:stretch>
        </p:blipFill>
        <p:spPr bwMode="auto">
          <a:xfrm>
            <a:off x="107950" y="44450"/>
            <a:ext cx="1079500" cy="1081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rgbClr val="003399"/>
          </a:solidFill>
          <a:latin typeface="华文细黑" panose="02010600040101010101" pitchFamily="2" charset="-122"/>
          <a:ea typeface="华文细黑" panose="02010600040101010101" pitchFamily="2" charset="-122"/>
          <a:cs typeface="+mn-cs"/>
        </a:defRPr>
      </a:lvl1pPr>
      <a:lvl2pPr marL="742950" indent="-285750" algn="l" rtl="0" eaLnBrk="0" fontAlgn="base" hangingPunct="0">
        <a:spcBef>
          <a:spcPct val="20000"/>
        </a:spcBef>
        <a:spcAft>
          <a:spcPct val="0"/>
        </a:spcAft>
        <a:buChar char="–"/>
        <a:defRPr sz="2800">
          <a:solidFill>
            <a:srgbClr val="003399"/>
          </a:solidFill>
          <a:latin typeface="华文细黑" panose="02010600040101010101" pitchFamily="2" charset="-122"/>
          <a:ea typeface="华文细黑" panose="02010600040101010101" pitchFamily="2" charset="-122"/>
        </a:defRPr>
      </a:lvl2pPr>
      <a:lvl3pPr marL="1143000" indent="-228600" algn="l" rtl="0" eaLnBrk="0" fontAlgn="base" hangingPunct="0">
        <a:spcBef>
          <a:spcPct val="20000"/>
        </a:spcBef>
        <a:spcAft>
          <a:spcPct val="0"/>
        </a:spcAft>
        <a:buChar char="•"/>
        <a:defRPr sz="2400">
          <a:solidFill>
            <a:srgbClr val="003399"/>
          </a:solidFill>
          <a:latin typeface="华文细黑" panose="02010600040101010101" pitchFamily="2" charset="-122"/>
          <a:ea typeface="华文细黑" panose="02010600040101010101" pitchFamily="2" charset="-122"/>
        </a:defRPr>
      </a:lvl3pPr>
      <a:lvl4pPr marL="1600200" indent="-228600" algn="l" rtl="0" eaLnBrk="0" fontAlgn="base" hangingPunct="0">
        <a:spcBef>
          <a:spcPct val="20000"/>
        </a:spcBef>
        <a:spcAft>
          <a:spcPct val="0"/>
        </a:spcAft>
        <a:buChar char="–"/>
        <a:defRPr sz="2000">
          <a:solidFill>
            <a:srgbClr val="003399"/>
          </a:solidFill>
          <a:latin typeface="华文细黑" panose="02010600040101010101" pitchFamily="2" charset="-122"/>
          <a:ea typeface="华文细黑" panose="02010600040101010101" pitchFamily="2" charset="-122"/>
        </a:defRPr>
      </a:lvl4pPr>
      <a:lvl5pPr marL="2057400" indent="-228600" algn="l" rtl="0" eaLnBrk="0" fontAlgn="base" hangingPunct="0">
        <a:spcBef>
          <a:spcPct val="20000"/>
        </a:spcBef>
        <a:spcAft>
          <a:spcPct val="0"/>
        </a:spcAft>
        <a:buChar char="»"/>
        <a:defRPr sz="2000">
          <a:solidFill>
            <a:srgbClr val="003399"/>
          </a:solidFill>
          <a:latin typeface="华文细黑" panose="02010600040101010101" pitchFamily="2" charset="-122"/>
          <a:ea typeface="华文细黑" panose="0201060004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2019ncov@chinacdc.cn"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ctrTitle"/>
          </p:nvPr>
        </p:nvSpPr>
        <p:spPr>
          <a:xfrm>
            <a:off x="305222" y="2132858"/>
            <a:ext cx="8820472" cy="1584325"/>
          </a:xfrm>
        </p:spPr>
        <p:txBody>
          <a:bodyPr/>
          <a:lstStyle/>
          <a:p>
            <a:r>
              <a:rPr lang="zh-CN" altLang="zh-CN" sz="4000" dirty="0">
                <a:solidFill>
                  <a:schemeClr val="accent6"/>
                </a:solidFill>
              </a:rPr>
              <a:t>新型冠状病毒肺炎防控方案</a:t>
            </a:r>
            <a:r>
              <a:rPr lang="zh-CN" altLang="en-US" sz="4000" dirty="0">
                <a:solidFill>
                  <a:schemeClr val="accent6"/>
                </a:solidFill>
              </a:rPr>
              <a:t>解读</a:t>
            </a:r>
            <a:r>
              <a:rPr lang="en-US" altLang="zh-CN" sz="4000" dirty="0">
                <a:solidFill>
                  <a:schemeClr val="accent6"/>
                </a:solidFill>
              </a:rPr>
              <a:t/>
            </a:r>
            <a:br>
              <a:rPr lang="en-US" altLang="zh-CN" sz="4000" dirty="0">
                <a:solidFill>
                  <a:schemeClr val="accent6"/>
                </a:solidFill>
              </a:rPr>
            </a:br>
            <a:r>
              <a:rPr lang="en-US" altLang="zh-CN" sz="4000" dirty="0">
                <a:solidFill>
                  <a:schemeClr val="accent6"/>
                </a:solidFill>
              </a:rPr>
              <a:t>(</a:t>
            </a:r>
            <a:r>
              <a:rPr lang="zh-CN" altLang="zh-CN" sz="4000" dirty="0">
                <a:solidFill>
                  <a:schemeClr val="accent6"/>
                </a:solidFill>
              </a:rPr>
              <a:t>第</a:t>
            </a:r>
            <a:r>
              <a:rPr lang="zh-CN" altLang="en-US" sz="4000" dirty="0">
                <a:solidFill>
                  <a:schemeClr val="accent6"/>
                </a:solidFill>
              </a:rPr>
              <a:t>九</a:t>
            </a:r>
            <a:r>
              <a:rPr lang="zh-CN" altLang="zh-CN" sz="4000" dirty="0">
                <a:solidFill>
                  <a:schemeClr val="accent6"/>
                </a:solidFill>
              </a:rPr>
              <a:t>版</a:t>
            </a:r>
            <a:r>
              <a:rPr lang="en-US" altLang="zh-CN" sz="4000" dirty="0">
                <a:solidFill>
                  <a:schemeClr val="accent6"/>
                </a:solidFill>
              </a:rPr>
              <a:t>)</a:t>
            </a:r>
            <a:r>
              <a:rPr lang="zh-CN" altLang="zh-CN" sz="4000" dirty="0">
                <a:solidFill>
                  <a:schemeClr val="accent6"/>
                </a:solidFill>
                <a:latin typeface="微软雅黑" panose="020B0503020204020204" pitchFamily="34" charset="-122"/>
                <a:ea typeface="微软雅黑" panose="020B0503020204020204" pitchFamily="34" charset="-122"/>
              </a:rPr>
              <a:t/>
            </a:r>
            <a:br>
              <a:rPr lang="zh-CN" altLang="zh-CN" sz="4000" dirty="0">
                <a:solidFill>
                  <a:schemeClr val="accent6"/>
                </a:solidFill>
                <a:latin typeface="微软雅黑" panose="020B0503020204020204" pitchFamily="34" charset="-122"/>
                <a:ea typeface="微软雅黑" panose="020B0503020204020204" pitchFamily="34" charset="-122"/>
              </a:rPr>
            </a:br>
            <a:endParaRPr lang="zh-CN" altLang="zh-CN" sz="4000" dirty="0">
              <a:solidFill>
                <a:schemeClr val="accent6"/>
              </a:solidFill>
              <a:latin typeface="微软雅黑" panose="020B0503020204020204" pitchFamily="34" charset="-122"/>
              <a:ea typeface="微软雅黑" panose="020B0503020204020204" pitchFamily="34" charset="-122"/>
            </a:endParaRPr>
          </a:p>
        </p:txBody>
      </p:sp>
      <p:sp>
        <p:nvSpPr>
          <p:cNvPr id="20483" name="副标题 3"/>
          <p:cNvSpPr>
            <a:spLocks noGrp="1"/>
          </p:cNvSpPr>
          <p:nvPr>
            <p:ph type="subTitle" idx="1"/>
          </p:nvPr>
        </p:nvSpPr>
        <p:spPr>
          <a:xfrm>
            <a:off x="1331640" y="3717034"/>
            <a:ext cx="6400800" cy="1944687"/>
          </a:xfrm>
        </p:spPr>
        <p:txBody>
          <a:bodyPr/>
          <a:lstStyle/>
          <a:p>
            <a:pPr eaLnBrk="1" hangingPunct="1">
              <a:lnSpc>
                <a:spcPct val="150000"/>
              </a:lnSpc>
              <a:spcBef>
                <a:spcPct val="0"/>
              </a:spcBef>
            </a:pPr>
            <a:r>
              <a:rPr lang="zh-CN" altLang="en-US" sz="2400" b="1" dirty="0">
                <a:solidFill>
                  <a:schemeClr val="tx1"/>
                </a:solidFill>
                <a:latin typeface="黑体" panose="02010609060101010101" pitchFamily="2" charset="-122"/>
                <a:ea typeface="黑体" panose="02010609060101010101" pitchFamily="2" charset="-122"/>
              </a:rPr>
              <a:t>中国疾病预防控制中心</a:t>
            </a:r>
            <a:endParaRPr lang="en-US" altLang="zh-CN" sz="2400" b="1" dirty="0">
              <a:solidFill>
                <a:schemeClr val="tx1"/>
              </a:solidFill>
              <a:latin typeface="黑体" panose="02010609060101010101" pitchFamily="2" charset="-122"/>
              <a:ea typeface="黑体" panose="02010609060101010101" pitchFamily="2" charset="-122"/>
            </a:endParaRPr>
          </a:p>
          <a:p>
            <a:pPr eaLnBrk="1" hangingPunct="1">
              <a:lnSpc>
                <a:spcPct val="150000"/>
              </a:lnSpc>
              <a:spcBef>
                <a:spcPct val="0"/>
              </a:spcBef>
            </a:pPr>
            <a:r>
              <a:rPr lang="en-US" altLang="zh-CN" sz="2400" b="1" dirty="0">
                <a:solidFill>
                  <a:schemeClr val="tx1"/>
                </a:solidFill>
                <a:latin typeface="黑体" panose="02010609060101010101" pitchFamily="2" charset="-122"/>
                <a:ea typeface="黑体" panose="02010609060101010101" pitchFamily="2" charset="-122"/>
              </a:rPr>
              <a:t>2022</a:t>
            </a:r>
            <a:r>
              <a:rPr lang="zh-CN" altLang="en-US" sz="2400" b="1" dirty="0">
                <a:solidFill>
                  <a:schemeClr val="tx1"/>
                </a:solidFill>
                <a:latin typeface="黑体" panose="02010609060101010101" pitchFamily="2" charset="-122"/>
                <a:ea typeface="黑体" panose="02010609060101010101" pitchFamily="2" charset="-122"/>
              </a:rPr>
              <a:t>年</a:t>
            </a:r>
            <a:r>
              <a:rPr lang="en-US" altLang="zh-CN" sz="2400" b="1" dirty="0">
                <a:solidFill>
                  <a:schemeClr val="tx1"/>
                </a:solidFill>
                <a:latin typeface="黑体" panose="02010609060101010101" pitchFamily="2" charset="-122"/>
                <a:ea typeface="黑体" panose="02010609060101010101" pitchFamily="2" charset="-122"/>
              </a:rPr>
              <a:t>6</a:t>
            </a:r>
            <a:r>
              <a:rPr lang="zh-CN" altLang="en-US" sz="2400" b="1" dirty="0">
                <a:solidFill>
                  <a:schemeClr val="tx1"/>
                </a:solidFill>
                <a:latin typeface="黑体" panose="02010609060101010101" pitchFamily="2" charset="-122"/>
                <a:ea typeface="黑体" panose="02010609060101010101" pitchFamily="2" charset="-122"/>
              </a:rPr>
              <a:t>月</a:t>
            </a:r>
            <a:r>
              <a:rPr lang="en-US" altLang="zh-CN" sz="2400" b="1" dirty="0">
                <a:solidFill>
                  <a:schemeClr val="tx1"/>
                </a:solidFill>
                <a:latin typeface="黑体" panose="02010609060101010101" pitchFamily="2" charset="-122"/>
                <a:ea typeface="黑体" panose="02010609060101010101" pitchFamily="2" charset="-122"/>
              </a:rPr>
              <a:t>29</a:t>
            </a:r>
            <a:r>
              <a:rPr lang="zh-CN" altLang="en-US" sz="2400" b="1" dirty="0">
                <a:solidFill>
                  <a:schemeClr val="tx1"/>
                </a:solidFill>
                <a:latin typeface="黑体" panose="02010609060101010101" pitchFamily="2" charset="-122"/>
                <a:ea typeface="黑体" panose="02010609060101010101" pitchFamily="2" charset="-122"/>
              </a:rPr>
              <a:t>日</a:t>
            </a: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552" y="1049824"/>
            <a:ext cx="8064896" cy="5328592"/>
          </a:xfrm>
          <a:ln>
            <a:noFill/>
          </a:ln>
        </p:spPr>
        <p:txBody>
          <a:bodyPr/>
          <a:lstStyle/>
          <a:p>
            <a:pPr algn="just">
              <a:lnSpc>
                <a:spcPct val="100000"/>
              </a:lnSpc>
              <a:buClr>
                <a:schemeClr val="tx1"/>
              </a:buClr>
              <a:buSzPct val="80000"/>
              <a:buFont typeface="Wingdings" panose="05000000000000000000" pitchFamily="2" charset="2"/>
              <a:buChar char="l"/>
            </a:pPr>
            <a:endParaRPr lang="en-US" altLang="zh-CN" sz="2400" dirty="0">
              <a:solidFill>
                <a:schemeClr val="tx1"/>
              </a:solidFill>
              <a:latin typeface="微软雅黑" panose="020B0503020204020204" pitchFamily="34" charset="-122"/>
              <a:ea typeface="微软雅黑" panose="020B0503020204020204" pitchFamily="34" charset="-122"/>
            </a:endParaRPr>
          </a:p>
          <a:p>
            <a:pPr algn="just">
              <a:lnSpc>
                <a:spcPct val="100000"/>
              </a:lnSpc>
              <a:spcBef>
                <a:spcPts val="600"/>
              </a:spcBef>
              <a:spcAft>
                <a:spcPts val="600"/>
              </a:spcAft>
              <a:buClr>
                <a:schemeClr val="tx1"/>
              </a:buClr>
              <a:buSzPct val="80000"/>
            </a:pPr>
            <a:r>
              <a:rPr lang="zh-CN" altLang="en-US" sz="2800" dirty="0">
                <a:solidFill>
                  <a:schemeClr val="tx1"/>
                </a:solidFill>
                <a:latin typeface="楷体" panose="02010609060101010101" pitchFamily="49" charset="-122"/>
                <a:ea typeface="楷体" panose="02010609060101010101" pitchFamily="49" charset="-122"/>
              </a:rPr>
              <a:t>增加奥密克戎变异株流行病学特征</a:t>
            </a:r>
            <a:endParaRPr lang="en-US" altLang="zh-CN" sz="2800" dirty="0">
              <a:solidFill>
                <a:schemeClr val="tx1"/>
              </a:solidFill>
              <a:latin typeface="楷体" panose="02010609060101010101" pitchFamily="49" charset="-122"/>
              <a:ea typeface="楷体" panose="02010609060101010101" pitchFamily="49" charset="-122"/>
            </a:endParaRPr>
          </a:p>
          <a:p>
            <a:pPr lvl="1" algn="just">
              <a:lnSpc>
                <a:spcPct val="100000"/>
              </a:lnSpc>
              <a:spcBef>
                <a:spcPts val="600"/>
              </a:spcBef>
              <a:spcAft>
                <a:spcPts val="600"/>
              </a:spcAft>
              <a:buClr>
                <a:schemeClr val="tx1"/>
              </a:buClr>
              <a:buSzPct val="80000"/>
              <a:buFont typeface="Times New Roman" panose="02020603050405020304" pitchFamily="18" charset="0"/>
              <a:buChar char="−"/>
            </a:pPr>
            <a:r>
              <a:rPr lang="zh-CN" altLang="en-US" sz="2400" dirty="0">
                <a:solidFill>
                  <a:schemeClr val="tx1"/>
                </a:solidFill>
                <a:latin typeface="楷体" panose="02010609060101010101" pitchFamily="49" charset="-122"/>
                <a:ea typeface="楷体" panose="02010609060101010101" pitchFamily="49" charset="-122"/>
              </a:rPr>
              <a:t>奥密克戎变异株已成为我国境外输入和本土疫情的优势流行株；</a:t>
            </a:r>
            <a:endParaRPr lang="en-US" altLang="zh-CN" sz="2400" dirty="0">
              <a:solidFill>
                <a:schemeClr val="tx1"/>
              </a:solidFill>
              <a:latin typeface="楷体" panose="02010609060101010101" pitchFamily="49" charset="-122"/>
              <a:ea typeface="楷体" panose="02010609060101010101" pitchFamily="49" charset="-122"/>
            </a:endParaRPr>
          </a:p>
          <a:p>
            <a:pPr lvl="1" algn="just">
              <a:lnSpc>
                <a:spcPct val="100000"/>
              </a:lnSpc>
              <a:spcBef>
                <a:spcPts val="600"/>
              </a:spcBef>
              <a:spcAft>
                <a:spcPts val="600"/>
              </a:spcAft>
              <a:buClr>
                <a:schemeClr val="tx1"/>
              </a:buClr>
              <a:buSzPct val="80000"/>
              <a:buFont typeface="Times New Roman" panose="02020603050405020304" pitchFamily="18" charset="0"/>
              <a:buChar char="−"/>
            </a:pPr>
            <a:r>
              <a:rPr lang="zh-CN" altLang="en-US" sz="2400" dirty="0">
                <a:solidFill>
                  <a:schemeClr val="tx1"/>
                </a:solidFill>
                <a:latin typeface="楷体" panose="02010609060101010101" pitchFamily="49" charset="-122"/>
                <a:ea typeface="楷体" panose="02010609060101010101" pitchFamily="49" charset="-122"/>
              </a:rPr>
              <a:t>平均潜伏期缩短，</a:t>
            </a:r>
            <a:r>
              <a:rPr lang="zh-CN" altLang="en-US" sz="2400" dirty="0">
                <a:solidFill>
                  <a:srgbClr val="FF0000"/>
                </a:solidFill>
                <a:latin typeface="楷体" panose="02010609060101010101" pitchFamily="49" charset="-122"/>
                <a:ea typeface="楷体" panose="02010609060101010101" pitchFamily="49" charset="-122"/>
              </a:rPr>
              <a:t>多为</a:t>
            </a:r>
            <a:r>
              <a:rPr lang="en-US" altLang="zh-CN" sz="2400" dirty="0">
                <a:solidFill>
                  <a:srgbClr val="FF0000"/>
                </a:solidFill>
                <a:latin typeface="楷体" panose="02010609060101010101" pitchFamily="49" charset="-122"/>
                <a:ea typeface="楷体" panose="02010609060101010101" pitchFamily="49" charset="-122"/>
              </a:rPr>
              <a:t>2-4</a:t>
            </a:r>
            <a:r>
              <a:rPr lang="zh-CN" altLang="en-US" sz="2400" dirty="0">
                <a:solidFill>
                  <a:srgbClr val="FF0000"/>
                </a:solidFill>
                <a:latin typeface="楷体" panose="02010609060101010101" pitchFamily="49" charset="-122"/>
                <a:ea typeface="楷体" panose="02010609060101010101" pitchFamily="49" charset="-122"/>
              </a:rPr>
              <a:t>天；</a:t>
            </a:r>
            <a:endParaRPr lang="en-US" altLang="zh-CN" sz="2400" dirty="0">
              <a:solidFill>
                <a:srgbClr val="FF0000"/>
              </a:solidFill>
              <a:latin typeface="楷体" panose="02010609060101010101" pitchFamily="49" charset="-122"/>
              <a:ea typeface="楷体" panose="02010609060101010101" pitchFamily="49" charset="-122"/>
            </a:endParaRPr>
          </a:p>
          <a:p>
            <a:pPr lvl="1" algn="just">
              <a:lnSpc>
                <a:spcPct val="100000"/>
              </a:lnSpc>
              <a:spcBef>
                <a:spcPts val="600"/>
              </a:spcBef>
              <a:spcAft>
                <a:spcPts val="600"/>
              </a:spcAft>
              <a:buClr>
                <a:schemeClr val="tx1"/>
              </a:buClr>
              <a:buSzPct val="80000"/>
              <a:buFont typeface="Times New Roman" panose="02020603050405020304" pitchFamily="18" charset="0"/>
              <a:buChar char="−"/>
            </a:pPr>
            <a:r>
              <a:rPr lang="zh-CN" altLang="en-US" sz="2400" dirty="0">
                <a:solidFill>
                  <a:schemeClr val="tx1"/>
                </a:solidFill>
                <a:latin typeface="楷体" panose="02010609060101010101" pitchFamily="49" charset="-122"/>
                <a:ea typeface="楷体" panose="02010609060101010101" pitchFamily="49" charset="-122"/>
              </a:rPr>
              <a:t>传播能力更强，传播速度更快，感染剂量更低，致病力减弱；</a:t>
            </a:r>
            <a:endParaRPr lang="en-US" altLang="zh-CN" sz="2400" dirty="0">
              <a:solidFill>
                <a:schemeClr val="tx1"/>
              </a:solidFill>
              <a:latin typeface="楷体" panose="02010609060101010101" pitchFamily="49" charset="-122"/>
              <a:ea typeface="楷体" panose="02010609060101010101" pitchFamily="49" charset="-122"/>
            </a:endParaRPr>
          </a:p>
          <a:p>
            <a:pPr lvl="1" algn="just">
              <a:lnSpc>
                <a:spcPct val="100000"/>
              </a:lnSpc>
              <a:spcBef>
                <a:spcPts val="600"/>
              </a:spcBef>
              <a:spcAft>
                <a:spcPts val="600"/>
              </a:spcAft>
              <a:buClr>
                <a:schemeClr val="tx1"/>
              </a:buClr>
              <a:buSzPct val="80000"/>
              <a:buFont typeface="Times New Roman" panose="02020603050405020304" pitchFamily="18" charset="0"/>
              <a:buChar char="−"/>
            </a:pPr>
            <a:r>
              <a:rPr lang="zh-CN" altLang="en-US" sz="2400" dirty="0">
                <a:solidFill>
                  <a:schemeClr val="tx1"/>
                </a:solidFill>
                <a:latin typeface="楷体" panose="02010609060101010101" pitchFamily="49" charset="-122"/>
                <a:ea typeface="楷体" panose="02010609060101010101" pitchFamily="49" charset="-122"/>
              </a:rPr>
              <a:t>有更强的免疫逃逸，现有疫苗对其所致的重症和死亡仍有效。</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3" name="矩形 2"/>
          <p:cNvSpPr/>
          <p:nvPr/>
        </p:nvSpPr>
        <p:spPr>
          <a:xfrm>
            <a:off x="1725930" y="404664"/>
            <a:ext cx="5692140" cy="645160"/>
          </a:xfrm>
          <a:prstGeom prst="rect">
            <a:avLst/>
          </a:prstGeom>
        </p:spPr>
        <p:txBody>
          <a:bodyPr wrap="none">
            <a:spAutoFit/>
          </a:bodyPr>
          <a:lstStyle/>
          <a:p>
            <a:pPr algn="ctr" fontAlgn="base">
              <a:spcBef>
                <a:spcPct val="0"/>
              </a:spcBef>
              <a:spcAft>
                <a:spcPct val="0"/>
              </a:spcAft>
            </a:pPr>
            <a:r>
              <a:rPr lang="zh-CN" altLang="en-US" sz="3600" b="1" dirty="0">
                <a:solidFill>
                  <a:schemeClr val="accent6"/>
                </a:solidFill>
                <a:latin typeface="黑体" panose="02010609060101010101" pitchFamily="2" charset="-122"/>
                <a:ea typeface="黑体" panose="02010609060101010101" pitchFamily="2" charset="-122"/>
                <a:cs typeface="+mj-cs"/>
              </a:rPr>
              <a:t>二、病原学和流行病学特征</a:t>
            </a: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457200" y="211140"/>
            <a:ext cx="8229600" cy="503237"/>
          </a:xfrm>
        </p:spPr>
        <p:txBody>
          <a:bodyPr vert="horz" wrap="square" lIns="91440" tIns="45720" rIns="91440" bIns="45720" numCol="1" anchor="ctr" anchorCtr="0" compatLnSpc="1"/>
          <a:lstStyle/>
          <a:p>
            <a:pPr eaLnBrk="1" hangingPunct="1">
              <a:buNone/>
            </a:pPr>
            <a:r>
              <a:rPr lang="zh-CN" altLang="en-US" kern="1200" dirty="0">
                <a:solidFill>
                  <a:schemeClr val="accent6"/>
                </a:solidFill>
                <a:latin typeface="黑体" panose="02010609060101010101" pitchFamily="2" charset="-122"/>
              </a:rPr>
              <a:t>三、公共措施</a:t>
            </a:r>
            <a:r>
              <a:rPr lang="en-US" altLang="zh-CN" kern="1200" dirty="0">
                <a:solidFill>
                  <a:schemeClr val="accent6"/>
                </a:solidFill>
                <a:latin typeface="黑体" panose="02010609060101010101" pitchFamily="2" charset="-122"/>
              </a:rPr>
              <a:t>-1</a:t>
            </a:r>
            <a:endParaRPr lang="zh-CN" altLang="en-US" kern="1200" dirty="0">
              <a:solidFill>
                <a:schemeClr val="accent6"/>
              </a:solidFill>
              <a:latin typeface="黑体" panose="02010609060101010101" pitchFamily="2" charset="-122"/>
            </a:endParaRPr>
          </a:p>
        </p:txBody>
      </p:sp>
      <p:sp>
        <p:nvSpPr>
          <p:cNvPr id="51" name="文本框 50"/>
          <p:cNvSpPr txBox="1"/>
          <p:nvPr>
            <p:custDataLst>
              <p:tags r:id="rId1"/>
            </p:custDataLst>
          </p:nvPr>
        </p:nvSpPr>
        <p:spPr>
          <a:xfrm>
            <a:off x="4887913" y="6072190"/>
            <a:ext cx="3397250" cy="466725"/>
          </a:xfrm>
          <a:prstGeom prst="rect">
            <a:avLst/>
          </a:prstGeom>
          <a:noFill/>
        </p:spPr>
        <p:txBody>
          <a:bodyPr anchor="ctr"/>
          <a:lstStyle/>
          <a:p>
            <a:pPr algn="ctr">
              <a:lnSpc>
                <a:spcPct val="150000"/>
              </a:lnSpc>
              <a:defRPr/>
            </a:pPr>
            <a:endParaRPr lang="zh-CN" altLang="en-US" sz="27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 name="组合 6"/>
          <p:cNvGrpSpPr/>
          <p:nvPr/>
        </p:nvGrpSpPr>
        <p:grpSpPr>
          <a:xfrm>
            <a:off x="1380060" y="1268760"/>
            <a:ext cx="6694073" cy="4680520"/>
            <a:chOff x="1155946" y="1484415"/>
            <a:chExt cx="4567960" cy="2185059"/>
          </a:xfrm>
        </p:grpSpPr>
        <p:sp>
          <p:nvSpPr>
            <p:cNvPr id="8" name="矩形: 圆角 7"/>
            <p:cNvSpPr/>
            <p:nvPr/>
          </p:nvSpPr>
          <p:spPr>
            <a:xfrm>
              <a:off x="1258784" y="1484415"/>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1464624" y="1662544"/>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1417168" y="1640013"/>
              <a:ext cx="4108862" cy="200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target_126420"/>
            <p:cNvSpPr>
              <a:spLocks noChangeAspect="1"/>
            </p:cNvSpPr>
            <p:nvPr/>
          </p:nvSpPr>
          <p:spPr bwMode="auto">
            <a:xfrm>
              <a:off x="5023950" y="3256462"/>
              <a:ext cx="369262" cy="28693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gradFill>
              <a:gsLst>
                <a:gs pos="0">
                  <a:srgbClr val="0070C0"/>
                </a:gs>
                <a:gs pos="100000">
                  <a:srgbClr val="002060"/>
                </a:gs>
              </a:gsLst>
              <a:lin ang="2700000" scaled="1"/>
            </a:gradFill>
            <a:ln>
              <a:noFill/>
            </a:ln>
          </p:spPr>
          <p:txBody>
            <a:bodyPr/>
            <a:lstStyle/>
            <a:p>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2" name="组合 11"/>
            <p:cNvGrpSpPr/>
            <p:nvPr/>
          </p:nvGrpSpPr>
          <p:grpSpPr>
            <a:xfrm>
              <a:off x="1155946" y="1763378"/>
              <a:ext cx="4176683" cy="1664783"/>
              <a:chOff x="1216930" y="1732922"/>
              <a:chExt cx="4176683" cy="1664783"/>
            </a:xfrm>
          </p:grpSpPr>
          <p:sp>
            <p:nvSpPr>
              <p:cNvPr id="13" name="文本框 12"/>
              <p:cNvSpPr txBox="1"/>
              <p:nvPr/>
            </p:nvSpPr>
            <p:spPr>
              <a:xfrm>
                <a:off x="1684518" y="1732922"/>
                <a:ext cx="1672044" cy="215524"/>
              </a:xfrm>
              <a:prstGeom prst="rect">
                <a:avLst/>
              </a:prstGeom>
              <a:noFill/>
            </p:spPr>
            <p:txBody>
              <a:bodyPr wrap="square" rtlCol="0">
                <a:spAutoFit/>
              </a:bodyPr>
              <a:lstStyle/>
              <a:p>
                <a:pPr marL="342900" indent="-342900" algn="just">
                  <a:lnSpc>
                    <a:spcPct val="100000"/>
                  </a:lnSpc>
                  <a:buClr>
                    <a:schemeClr val="tx1"/>
                  </a:buClr>
                  <a:buSzPct val="80000"/>
                  <a:buFont typeface="Wingdings" panose="05000000000000000000" pitchFamily="2" charset="2"/>
                  <a:buChar char="Ø"/>
                </a:pPr>
                <a:r>
                  <a:rPr lang="zh-CN" altLang="en-US" sz="2400" dirty="0">
                    <a:solidFill>
                      <a:schemeClr val="tx1"/>
                    </a:solidFill>
                    <a:latin typeface="楷体" panose="02010609060101010101" pitchFamily="49" charset="-122"/>
                    <a:ea typeface="楷体" panose="02010609060101010101" pitchFamily="49" charset="-122"/>
                  </a:rPr>
                  <a:t>宣传教育</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4" name="文本框 13"/>
              <p:cNvSpPr txBox="1"/>
              <p:nvPr/>
            </p:nvSpPr>
            <p:spPr>
              <a:xfrm>
                <a:off x="1216930" y="1989614"/>
                <a:ext cx="4176683" cy="1408091"/>
              </a:xfrm>
              <a:prstGeom prst="rect">
                <a:avLst/>
              </a:prstGeom>
              <a:noFill/>
            </p:spPr>
            <p:txBody>
              <a:bodyPr wrap="square" rtlCol="0">
                <a:spAutoFit/>
              </a:bodyPr>
              <a:lstStyle/>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000" dirty="0">
                    <a:solidFill>
                      <a:srgbClr val="FF0000"/>
                    </a:solidFill>
                    <a:latin typeface="楷体" panose="02010609060101010101" pitchFamily="49" charset="-122"/>
                    <a:ea typeface="楷体" panose="02010609060101010101" pitchFamily="49" charset="-122"/>
                  </a:rPr>
                  <a:t>新增</a:t>
                </a:r>
                <a:r>
                  <a:rPr lang="zh-CN" altLang="en-US" sz="2000" dirty="0">
                    <a:latin typeface="楷体" panose="02010609060101010101" pitchFamily="49" charset="-122"/>
                    <a:ea typeface="楷体" panose="02010609060101010101" pitchFamily="49" charset="-122"/>
                  </a:rPr>
                  <a:t>公众应配合做好常态化防控和本土疫情处置中的核酸检测内容。</a:t>
                </a:r>
                <a:endParaRPr lang="en-US" altLang="zh-CN" sz="2000" dirty="0">
                  <a:latin typeface="楷体" panose="02010609060101010101" pitchFamily="49" charset="-122"/>
                  <a:ea typeface="楷体" panose="02010609060101010101" pitchFamily="49" charset="-122"/>
                </a:endParaRPr>
              </a:p>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000" dirty="0">
                    <a:solidFill>
                      <a:schemeClr val="tx1"/>
                    </a:solidFill>
                    <a:latin typeface="楷体" panose="02010609060101010101" pitchFamily="49" charset="-122"/>
                    <a:ea typeface="楷体" panose="02010609060101010101" pitchFamily="49" charset="-122"/>
                  </a:rPr>
                  <a:t>对应附件</a:t>
                </a:r>
                <a:r>
                  <a:rPr lang="en-US" altLang="zh-CN" sz="2000" dirty="0">
                    <a:solidFill>
                      <a:schemeClr val="tx1"/>
                    </a:solidFill>
                    <a:latin typeface="楷体" panose="02010609060101010101" pitchFamily="49" charset="-122"/>
                    <a:ea typeface="楷体" panose="02010609060101010101" pitchFamily="49" charset="-122"/>
                  </a:rPr>
                  <a:t>1《</a:t>
                </a:r>
                <a:r>
                  <a:rPr lang="zh-CN" altLang="zh-CN" sz="2000" dirty="0">
                    <a:latin typeface="楷体" panose="02010609060101010101" pitchFamily="49" charset="-122"/>
                    <a:ea typeface="楷体" panose="02010609060101010101" pitchFamily="49" charset="-122"/>
                  </a:rPr>
                  <a:t>公民防疫基本行为准则</a:t>
                </a:r>
                <a:r>
                  <a:rPr lang="en-US" altLang="zh-CN" sz="2000" dirty="0">
                    <a:solidFill>
                      <a:schemeClr val="tx1"/>
                    </a:solidFill>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第</a:t>
                </a:r>
                <a:r>
                  <a:rPr lang="en-US" altLang="zh-CN" sz="2000" dirty="0">
                    <a:latin typeface="楷体" panose="02010609060101010101" pitchFamily="49" charset="-122"/>
                    <a:ea typeface="楷体" panose="02010609060101010101" pitchFamily="49" charset="-122"/>
                  </a:rPr>
                  <a:t>11</a:t>
                </a:r>
                <a:r>
                  <a:rPr lang="zh-CN" altLang="en-US" sz="2000" dirty="0">
                    <a:latin typeface="楷体" panose="02010609060101010101" pitchFamily="49" charset="-122"/>
                    <a:ea typeface="楷体" panose="02010609060101010101" pitchFamily="49" charset="-122"/>
                  </a:rPr>
                  <a:t>条核酸检测</a:t>
                </a:r>
                <a:r>
                  <a:rPr lang="zh-CN" altLang="en-US" sz="2000" dirty="0">
                    <a:solidFill>
                      <a:schemeClr val="tx1"/>
                    </a:solidFill>
                    <a:latin typeface="楷体" panose="02010609060101010101" pitchFamily="49" charset="-122"/>
                    <a:ea typeface="楷体" panose="02010609060101010101" pitchFamily="49" charset="-122"/>
                  </a:rPr>
                  <a:t>：按要求配合做好常态化疫情防控和本土疫情处置中的核酸检测，确保“应检尽检”，对本人和家庭的健康负责。</a:t>
                </a:r>
                <a:endParaRPr lang="en-US" altLang="zh-CN" sz="2000" dirty="0">
                  <a:solidFill>
                    <a:schemeClr val="tx1"/>
                  </a:solidFill>
                  <a:latin typeface="楷体" panose="02010609060101010101" pitchFamily="49" charset="-122"/>
                  <a:ea typeface="楷体" panose="02010609060101010101" pitchFamily="49" charset="-122"/>
                </a:endParaRPr>
              </a:p>
            </p:txBody>
          </p:sp>
        </p:gr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457200" y="211140"/>
            <a:ext cx="8229600" cy="503237"/>
          </a:xfrm>
        </p:spPr>
        <p:txBody>
          <a:bodyPr vert="horz" wrap="square" lIns="91440" tIns="45720" rIns="91440" bIns="45720" numCol="1" anchor="ctr" anchorCtr="0" compatLnSpc="1"/>
          <a:lstStyle/>
          <a:p>
            <a:pPr eaLnBrk="1" hangingPunct="1">
              <a:buNone/>
            </a:pPr>
            <a:r>
              <a:rPr lang="zh-CN" altLang="en-US" kern="1200" dirty="0">
                <a:solidFill>
                  <a:schemeClr val="accent6"/>
                </a:solidFill>
                <a:latin typeface="黑体" panose="02010609060101010101" pitchFamily="2" charset="-122"/>
              </a:rPr>
              <a:t>三、公共措施</a:t>
            </a:r>
            <a:r>
              <a:rPr lang="en-US" altLang="zh-CN" kern="1200" dirty="0">
                <a:solidFill>
                  <a:schemeClr val="accent6"/>
                </a:solidFill>
                <a:latin typeface="黑体" panose="02010609060101010101" pitchFamily="2" charset="-122"/>
              </a:rPr>
              <a:t>-2</a:t>
            </a:r>
            <a:endParaRPr lang="zh-CN" altLang="en-US" kern="1200" dirty="0">
              <a:solidFill>
                <a:schemeClr val="accent6"/>
              </a:solidFill>
              <a:latin typeface="黑体" panose="02010609060101010101" pitchFamily="2" charset="-122"/>
            </a:endParaRPr>
          </a:p>
        </p:txBody>
      </p:sp>
      <p:sp>
        <p:nvSpPr>
          <p:cNvPr id="51" name="文本框 50"/>
          <p:cNvSpPr txBox="1"/>
          <p:nvPr>
            <p:custDataLst>
              <p:tags r:id="rId1"/>
            </p:custDataLst>
          </p:nvPr>
        </p:nvSpPr>
        <p:spPr>
          <a:xfrm>
            <a:off x="4887913" y="6072190"/>
            <a:ext cx="3397250" cy="466725"/>
          </a:xfrm>
          <a:prstGeom prst="rect">
            <a:avLst/>
          </a:prstGeom>
          <a:noFill/>
        </p:spPr>
        <p:txBody>
          <a:bodyPr anchor="ctr"/>
          <a:lstStyle/>
          <a:p>
            <a:pPr algn="ctr">
              <a:lnSpc>
                <a:spcPct val="150000"/>
              </a:lnSpc>
              <a:defRPr/>
            </a:pPr>
            <a:endParaRPr lang="zh-CN" altLang="en-US" sz="27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 name="组合 6"/>
          <p:cNvGrpSpPr/>
          <p:nvPr/>
        </p:nvGrpSpPr>
        <p:grpSpPr>
          <a:xfrm>
            <a:off x="1530762" y="1268760"/>
            <a:ext cx="6543369" cy="4680520"/>
            <a:chOff x="1258784" y="1484415"/>
            <a:chExt cx="4465122" cy="2185059"/>
          </a:xfrm>
        </p:grpSpPr>
        <p:sp>
          <p:nvSpPr>
            <p:cNvPr id="8" name="矩形: 圆角 7"/>
            <p:cNvSpPr/>
            <p:nvPr/>
          </p:nvSpPr>
          <p:spPr>
            <a:xfrm>
              <a:off x="1258784" y="1484415"/>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1464624" y="1662544"/>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1436913" y="1605164"/>
              <a:ext cx="4108862" cy="200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target_126420"/>
            <p:cNvSpPr>
              <a:spLocks noChangeAspect="1"/>
            </p:cNvSpPr>
            <p:nvPr/>
          </p:nvSpPr>
          <p:spPr bwMode="auto">
            <a:xfrm>
              <a:off x="5023950" y="3256462"/>
              <a:ext cx="406862" cy="316157"/>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gradFill>
              <a:gsLst>
                <a:gs pos="0">
                  <a:srgbClr val="0070C0"/>
                </a:gs>
                <a:gs pos="100000">
                  <a:srgbClr val="002060"/>
                </a:gs>
              </a:gsLst>
              <a:lin ang="2700000" scaled="1"/>
            </a:gradFill>
            <a:ln>
              <a:noFill/>
            </a:ln>
          </p:spPr>
          <p:txBody>
            <a:bodyPr/>
            <a:lstStyle/>
            <a:p>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2" name="组合 11"/>
            <p:cNvGrpSpPr/>
            <p:nvPr/>
          </p:nvGrpSpPr>
          <p:grpSpPr>
            <a:xfrm>
              <a:off x="1308144" y="1714327"/>
              <a:ext cx="4176683" cy="1506332"/>
              <a:chOff x="1369128" y="1683871"/>
              <a:chExt cx="4176683" cy="1506332"/>
            </a:xfrm>
          </p:grpSpPr>
          <p:sp>
            <p:nvSpPr>
              <p:cNvPr id="13" name="文本框 12"/>
              <p:cNvSpPr txBox="1"/>
              <p:nvPr/>
            </p:nvSpPr>
            <p:spPr>
              <a:xfrm>
                <a:off x="1470185" y="1683871"/>
                <a:ext cx="3430367" cy="215524"/>
              </a:xfrm>
              <a:prstGeom prst="rect">
                <a:avLst/>
              </a:prstGeom>
              <a:noFill/>
            </p:spPr>
            <p:txBody>
              <a:bodyPr wrap="square" rtlCol="0">
                <a:spAutoFit/>
              </a:bodyPr>
              <a:lstStyle/>
              <a:p>
                <a:pPr marL="342900" indent="-342900" algn="just">
                  <a:lnSpc>
                    <a:spcPct val="100000"/>
                  </a:lnSpc>
                  <a:buClr>
                    <a:schemeClr val="tx1"/>
                  </a:buClr>
                  <a:buSzPct val="80000"/>
                  <a:buFont typeface="Wingdings" panose="05000000000000000000" pitchFamily="2" charset="2"/>
                  <a:buChar char="Ø"/>
                </a:pPr>
                <a:r>
                  <a:rPr lang="zh-CN" altLang="en-US" sz="2400" dirty="0">
                    <a:solidFill>
                      <a:srgbClr val="FF0000"/>
                    </a:solidFill>
                    <a:latin typeface="楷体" panose="02010609060101010101" pitchFamily="49" charset="-122"/>
                    <a:ea typeface="楷体" panose="02010609060101010101" pitchFamily="49" charset="-122"/>
                  </a:rPr>
                  <a:t>更新</a:t>
                </a:r>
                <a:r>
                  <a:rPr lang="zh-CN" altLang="en-US" sz="2400" dirty="0">
                    <a:latin typeface="楷体" panose="02010609060101010101" pitchFamily="49" charset="-122"/>
                    <a:ea typeface="楷体" panose="02010609060101010101" pitchFamily="49" charset="-122"/>
                  </a:rPr>
                  <a:t>疫苗接种策略</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14" name="文本框 13"/>
              <p:cNvSpPr txBox="1"/>
              <p:nvPr/>
            </p:nvSpPr>
            <p:spPr>
              <a:xfrm>
                <a:off x="1369128" y="1951179"/>
                <a:ext cx="4176683" cy="1239024"/>
              </a:xfrm>
              <a:prstGeom prst="rect">
                <a:avLst/>
              </a:prstGeom>
              <a:noFill/>
            </p:spPr>
            <p:txBody>
              <a:bodyPr wrap="square" rtlCol="0">
                <a:spAutoFit/>
              </a:bodyPr>
              <a:lstStyle/>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000" dirty="0">
                    <a:solidFill>
                      <a:schemeClr val="tx1"/>
                    </a:solidFill>
                    <a:latin typeface="楷体" panose="02010609060101010101" pitchFamily="49" charset="-122"/>
                    <a:ea typeface="楷体" panose="02010609060101010101" pitchFamily="49" charset="-122"/>
                  </a:rPr>
                  <a:t>鼓励</a:t>
                </a:r>
                <a:r>
                  <a:rPr lang="en-US" altLang="zh-CN" sz="2000" dirty="0">
                    <a:solidFill>
                      <a:schemeClr val="tx1"/>
                    </a:solidFill>
                    <a:latin typeface="楷体" panose="02010609060101010101" pitchFamily="49" charset="-122"/>
                    <a:ea typeface="楷体" panose="02010609060101010101" pitchFamily="49" charset="-122"/>
                  </a:rPr>
                  <a:t>3</a:t>
                </a:r>
                <a:r>
                  <a:rPr lang="zh-CN" altLang="en-US" sz="2000" dirty="0">
                    <a:solidFill>
                      <a:schemeClr val="tx1"/>
                    </a:solidFill>
                    <a:latin typeface="楷体" panose="02010609060101010101" pitchFamily="49" charset="-122"/>
                    <a:ea typeface="楷体" panose="02010609060101010101" pitchFamily="49" charset="-122"/>
                  </a:rPr>
                  <a:t>岁以上适龄无接种禁忌人群应接尽接。</a:t>
                </a:r>
                <a:endParaRPr lang="en-US" altLang="zh-CN" sz="2000" dirty="0">
                  <a:solidFill>
                    <a:schemeClr val="tx1"/>
                  </a:solidFill>
                  <a:latin typeface="楷体" panose="02010609060101010101" pitchFamily="49" charset="-122"/>
                  <a:ea typeface="楷体" panose="02010609060101010101" pitchFamily="49" charset="-122"/>
                </a:endParaRPr>
              </a:p>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000" dirty="0">
                    <a:solidFill>
                      <a:schemeClr val="tx1"/>
                    </a:solidFill>
                    <a:latin typeface="楷体" panose="02010609060101010101" pitchFamily="49" charset="-122"/>
                    <a:ea typeface="楷体" panose="02010609060101010101" pitchFamily="49" charset="-122"/>
                  </a:rPr>
                  <a:t>对于符合条件的</a:t>
                </a:r>
                <a:r>
                  <a:rPr lang="en-US" altLang="zh-CN" sz="2000" dirty="0">
                    <a:solidFill>
                      <a:schemeClr val="tx1"/>
                    </a:solidFill>
                    <a:latin typeface="楷体" panose="02010609060101010101" pitchFamily="49" charset="-122"/>
                    <a:ea typeface="楷体" panose="02010609060101010101" pitchFamily="49" charset="-122"/>
                  </a:rPr>
                  <a:t>18</a:t>
                </a:r>
                <a:r>
                  <a:rPr lang="zh-CN" altLang="en-US" sz="2000" dirty="0">
                    <a:solidFill>
                      <a:schemeClr val="tx1"/>
                    </a:solidFill>
                    <a:latin typeface="楷体" panose="02010609060101010101" pitchFamily="49" charset="-122"/>
                    <a:ea typeface="楷体" panose="02010609060101010101" pitchFamily="49" charset="-122"/>
                  </a:rPr>
                  <a:t>岁以上目标人群进行</a:t>
                </a:r>
                <a:r>
                  <a:rPr lang="en-US" altLang="zh-CN" sz="2000" dirty="0">
                    <a:solidFill>
                      <a:schemeClr val="tx1"/>
                    </a:solidFill>
                    <a:latin typeface="楷体" panose="02010609060101010101" pitchFamily="49" charset="-122"/>
                    <a:ea typeface="楷体" panose="02010609060101010101" pitchFamily="49" charset="-122"/>
                  </a:rPr>
                  <a:t>1</a:t>
                </a:r>
                <a:r>
                  <a:rPr lang="zh-CN" altLang="en-US" sz="2000" dirty="0">
                    <a:solidFill>
                      <a:schemeClr val="tx1"/>
                    </a:solidFill>
                    <a:latin typeface="楷体" panose="02010609060101010101" pitchFamily="49" charset="-122"/>
                    <a:ea typeface="楷体" panose="02010609060101010101" pitchFamily="49" charset="-122"/>
                  </a:rPr>
                  <a:t>剂次同源或序贯加强免疫接种。</a:t>
                </a:r>
                <a:endParaRPr lang="en-US" altLang="zh-CN" sz="2000" dirty="0">
                  <a:solidFill>
                    <a:schemeClr val="tx1"/>
                  </a:solidFill>
                  <a:latin typeface="楷体" panose="02010609060101010101" pitchFamily="49" charset="-122"/>
                  <a:ea typeface="楷体" panose="02010609060101010101" pitchFamily="49" charset="-122"/>
                </a:endParaRPr>
              </a:p>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000" dirty="0">
                    <a:solidFill>
                      <a:schemeClr val="tx1"/>
                    </a:solidFill>
                    <a:latin typeface="楷体" panose="02010609060101010101" pitchFamily="49" charset="-122"/>
                    <a:ea typeface="楷体" panose="02010609060101010101" pitchFamily="49" charset="-122"/>
                  </a:rPr>
                  <a:t>重点提高</a:t>
                </a:r>
                <a:r>
                  <a:rPr lang="en-US" altLang="zh-CN" sz="2000" dirty="0">
                    <a:solidFill>
                      <a:schemeClr val="tx1"/>
                    </a:solidFill>
                    <a:latin typeface="楷体" panose="02010609060101010101" pitchFamily="49" charset="-122"/>
                    <a:ea typeface="楷体" panose="02010609060101010101" pitchFamily="49" charset="-122"/>
                  </a:rPr>
                  <a:t>60</a:t>
                </a:r>
                <a:r>
                  <a:rPr lang="zh-CN" altLang="en-US" sz="2000" dirty="0">
                    <a:solidFill>
                      <a:schemeClr val="tx1"/>
                    </a:solidFill>
                    <a:latin typeface="楷体" panose="02010609060101010101" pitchFamily="49" charset="-122"/>
                    <a:ea typeface="楷体" panose="02010609060101010101" pitchFamily="49" charset="-122"/>
                  </a:rPr>
                  <a:t>岁及以上老年人群等重症高风险人群的全程接种率和加强免疫接种率。</a:t>
                </a:r>
                <a:endParaRPr lang="zh-CN" altLang="zh-CN" sz="2000" dirty="0">
                  <a:solidFill>
                    <a:schemeClr val="tx1"/>
                  </a:solidFill>
                  <a:latin typeface="楷体" panose="02010609060101010101" pitchFamily="49" charset="-122"/>
                  <a:ea typeface="楷体" panose="02010609060101010101" pitchFamily="49" charset="-122"/>
                </a:endParaRPr>
              </a:p>
            </p:txBody>
          </p:sp>
        </p:gr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57452" y="1772816"/>
          <a:ext cx="8352929" cy="4510569"/>
        </p:xfrm>
        <a:graphic>
          <a:graphicData uri="http://schemas.openxmlformats.org/drawingml/2006/table">
            <a:tbl>
              <a:tblPr/>
              <a:tblGrid>
                <a:gridCol w="1309960"/>
                <a:gridCol w="2218433"/>
                <a:gridCol w="4824536"/>
              </a:tblGrid>
              <a:tr h="444984">
                <a:tc>
                  <a:txBody>
                    <a:bodyPr/>
                    <a:lstStyle/>
                    <a:p>
                      <a:pPr marL="0" algn="ctr" defTabSz="914400" rtl="0" eaLnBrk="1" latinLnBrk="0" hangingPunct="1">
                        <a:lnSpc>
                          <a:spcPts val="2900"/>
                        </a:lnSpc>
                        <a:spcAft>
                          <a:spcPts val="0"/>
                        </a:spcAft>
                      </a:pPr>
                      <a:r>
                        <a:rPr lang="zh-CN" altLang="en-US" sz="2400" kern="1200" dirty="0">
                          <a:solidFill>
                            <a:schemeClr val="tx1"/>
                          </a:solidFill>
                          <a:latin typeface="楷体" panose="02010609060101010101" pitchFamily="49" charset="-122"/>
                          <a:ea typeface="楷体" panose="02010609060101010101" pitchFamily="49" charset="-122"/>
                          <a:cs typeface="+mn-cs"/>
                        </a:rPr>
                        <a:t>内容</a:t>
                      </a:r>
                      <a:endParaRPr lang="zh-CN" sz="2400" kern="1200" dirty="0">
                        <a:solidFill>
                          <a:schemeClr val="tx1"/>
                        </a:solidFill>
                        <a:latin typeface="楷体" panose="02010609060101010101" pitchFamily="49" charset="-122"/>
                        <a:ea typeface="楷体" panose="02010609060101010101" pitchFamily="49" charset="-122"/>
                        <a:cs typeface="+mn-cs"/>
                      </a:endParaRPr>
                    </a:p>
                  </a:txBody>
                  <a:tcPr marL="48792" marR="4879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900"/>
                        </a:lnSpc>
                        <a:spcAft>
                          <a:spcPts val="0"/>
                        </a:spcAft>
                      </a:pPr>
                      <a:r>
                        <a:rPr lang="zh-CN" sz="2400" kern="1200" dirty="0">
                          <a:solidFill>
                            <a:schemeClr val="tx1"/>
                          </a:solidFill>
                          <a:latin typeface="楷体" panose="02010609060101010101" pitchFamily="49" charset="-122"/>
                          <a:ea typeface="楷体" panose="02010609060101010101" pitchFamily="49" charset="-122"/>
                          <a:cs typeface="+mn-cs"/>
                        </a:rPr>
                        <a:t>八版防控方案</a:t>
                      </a:r>
                    </a:p>
                  </a:txBody>
                  <a:tcPr marL="48792" marR="4879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altLang="en-US" sz="2400" kern="1200" dirty="0">
                          <a:solidFill>
                            <a:schemeClr val="tx1"/>
                          </a:solidFill>
                          <a:latin typeface="楷体" panose="02010609060101010101" pitchFamily="49" charset="-122"/>
                          <a:ea typeface="楷体" panose="02010609060101010101" pitchFamily="49" charset="-122"/>
                          <a:cs typeface="+mn-cs"/>
                        </a:rPr>
                        <a:t>九</a:t>
                      </a:r>
                      <a:r>
                        <a:rPr lang="zh-CN" altLang="zh-CN" sz="2400" kern="1200" dirty="0">
                          <a:solidFill>
                            <a:schemeClr val="tx1"/>
                          </a:solidFill>
                          <a:latin typeface="楷体" panose="02010609060101010101" pitchFamily="49" charset="-122"/>
                          <a:ea typeface="楷体" panose="02010609060101010101" pitchFamily="49" charset="-122"/>
                          <a:cs typeface="+mn-cs"/>
                        </a:rPr>
                        <a:t>版防控方案</a:t>
                      </a:r>
                    </a:p>
                  </a:txBody>
                  <a:tcPr marL="48792" marR="4879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1773">
                <a:tc rowSpan="2">
                  <a:txBody>
                    <a:bodyPr/>
                    <a:lstStyle/>
                    <a:p>
                      <a:pPr algn="ctr">
                        <a:lnSpc>
                          <a:spcPts val="2900"/>
                        </a:lnSpc>
                        <a:spcAft>
                          <a:spcPts val="0"/>
                        </a:spcAft>
                      </a:pPr>
                      <a:r>
                        <a:rPr lang="zh-CN" sz="2000" dirty="0">
                          <a:solidFill>
                            <a:schemeClr val="tx1"/>
                          </a:solidFill>
                          <a:latin typeface="楷体" panose="02010609060101010101" pitchFamily="49" charset="-122"/>
                          <a:ea typeface="楷体" panose="02010609060101010101" pitchFamily="49" charset="-122"/>
                        </a:rPr>
                        <a:t>病例发现报告</a:t>
                      </a: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2000" kern="1200" dirty="0">
                          <a:solidFill>
                            <a:schemeClr val="tx1"/>
                          </a:solidFill>
                          <a:latin typeface="楷体" panose="02010609060101010101" pitchFamily="49" charset="-122"/>
                          <a:ea typeface="楷体" panose="02010609060101010101" pitchFamily="49" charset="-122"/>
                          <a:cs typeface="+mn-cs"/>
                        </a:rPr>
                        <a:t>无核酸检测初筛阳性人员报告要求</a:t>
                      </a: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defTabSz="914400" rtl="0" eaLnBrk="1" latinLnBrk="0" hangingPunct="1">
                        <a:lnSpc>
                          <a:spcPts val="2900"/>
                        </a:lnSpc>
                        <a:spcAft>
                          <a:spcPts val="0"/>
                        </a:spcAft>
                        <a:buFont typeface="Arial" panose="020B0604020202020204" pitchFamily="34" charset="0"/>
                        <a:buChar char="•"/>
                      </a:pPr>
                      <a:r>
                        <a:rPr lang="zh-CN" altLang="en-US" sz="2000" kern="1200" dirty="0">
                          <a:solidFill>
                            <a:srgbClr val="C00000"/>
                          </a:solidFill>
                          <a:latin typeface="楷体" panose="02010609060101010101" pitchFamily="49" charset="-122"/>
                          <a:ea typeface="楷体" panose="02010609060101010101" pitchFamily="49" charset="-122"/>
                          <a:cs typeface="+mn-cs"/>
                        </a:rPr>
                        <a:t>新增</a:t>
                      </a:r>
                      <a:r>
                        <a:rPr lang="zh-CN" sz="2000" kern="1200" dirty="0">
                          <a:solidFill>
                            <a:srgbClr val="C00000"/>
                          </a:solidFill>
                          <a:latin typeface="楷体" panose="02010609060101010101" pitchFamily="49" charset="-122"/>
                          <a:ea typeface="楷体" panose="02010609060101010101" pitchFamily="49" charset="-122"/>
                          <a:cs typeface="+mn-cs"/>
                        </a:rPr>
                        <a:t>核酸检测初筛阳性人员管理</a:t>
                      </a:r>
                      <a:r>
                        <a:rPr lang="zh-CN" sz="2000" kern="1200" dirty="0">
                          <a:solidFill>
                            <a:schemeClr val="tx1"/>
                          </a:solidFill>
                          <a:latin typeface="楷体" panose="02010609060101010101" pitchFamily="49" charset="-122"/>
                          <a:ea typeface="楷体" panose="02010609060101010101" pitchFamily="49" charset="-122"/>
                          <a:cs typeface="+mn-cs"/>
                        </a:rPr>
                        <a:t>要求</a:t>
                      </a:r>
                      <a:r>
                        <a:rPr lang="zh-CN" altLang="en-US" sz="2000" kern="1200" dirty="0">
                          <a:solidFill>
                            <a:schemeClr val="tx1"/>
                          </a:solidFill>
                          <a:latin typeface="楷体" panose="02010609060101010101" pitchFamily="49" charset="-122"/>
                          <a:ea typeface="楷体" panose="02010609060101010101" pitchFamily="49" charset="-122"/>
                          <a:cs typeface="+mn-cs"/>
                        </a:rPr>
                        <a:t>和相关附件</a:t>
                      </a:r>
                      <a:endParaRPr lang="en-US" altLang="zh-CN" sz="2000" kern="1200" dirty="0">
                        <a:solidFill>
                          <a:schemeClr val="tx1"/>
                        </a:solidFill>
                        <a:latin typeface="楷体" panose="02010609060101010101" pitchFamily="49" charset="-122"/>
                        <a:ea typeface="楷体" panose="02010609060101010101" pitchFamily="49" charset="-122"/>
                        <a:cs typeface="+mn-cs"/>
                      </a:endParaRPr>
                    </a:p>
                    <a:p>
                      <a:pPr marL="342900" indent="-342900" algn="just" defTabSz="914400" rtl="0" eaLnBrk="1" latinLnBrk="0" hangingPunct="1">
                        <a:lnSpc>
                          <a:spcPts val="2900"/>
                        </a:lnSpc>
                        <a:spcAft>
                          <a:spcPts val="0"/>
                        </a:spcAft>
                        <a:buFont typeface="Arial" panose="020B0604020202020204" pitchFamily="34" charset="0"/>
                        <a:buChar char="•"/>
                      </a:pPr>
                      <a:r>
                        <a:rPr lang="zh-CN" sz="2000" kern="1200" dirty="0">
                          <a:solidFill>
                            <a:schemeClr val="tx1"/>
                          </a:solidFill>
                          <a:latin typeface="楷体" panose="02010609060101010101" pitchFamily="49" charset="-122"/>
                          <a:ea typeface="楷体" panose="02010609060101010101" pitchFamily="49" charset="-122"/>
                          <a:cs typeface="+mn-cs"/>
                        </a:rPr>
                        <a:t>附件</a:t>
                      </a:r>
                      <a:r>
                        <a:rPr lang="en-US" altLang="zh-CN" sz="2000" kern="1200" dirty="0">
                          <a:solidFill>
                            <a:schemeClr val="tx1"/>
                          </a:solidFill>
                          <a:latin typeface="楷体" panose="02010609060101010101" pitchFamily="49" charset="-122"/>
                          <a:ea typeface="楷体" panose="02010609060101010101" pitchFamily="49" charset="-122"/>
                          <a:cs typeface="+mn-cs"/>
                        </a:rPr>
                        <a:t>2《</a:t>
                      </a:r>
                      <a:r>
                        <a:rPr lang="zh-CN" altLang="zh-CN" sz="2000" kern="1200" dirty="0">
                          <a:solidFill>
                            <a:schemeClr val="tx1"/>
                          </a:solidFill>
                          <a:latin typeface="楷体" panose="02010609060101010101" pitchFamily="49" charset="-122"/>
                          <a:ea typeface="楷体" panose="02010609060101010101" pitchFamily="49" charset="-122"/>
                          <a:cs typeface="+mn-cs"/>
                        </a:rPr>
                        <a:t>新冠肺炎核酸检测初筛阳性人员管理指南</a:t>
                      </a:r>
                      <a:r>
                        <a:rPr lang="en-US" altLang="zh-CN" sz="2000" kern="1200" dirty="0">
                          <a:solidFill>
                            <a:schemeClr val="tx1"/>
                          </a:solidFill>
                          <a:latin typeface="楷体" panose="02010609060101010101" pitchFamily="49" charset="-122"/>
                          <a:ea typeface="楷体" panose="02010609060101010101" pitchFamily="49" charset="-122"/>
                          <a:cs typeface="+mn-cs"/>
                        </a:rPr>
                        <a:t>》</a:t>
                      </a:r>
                      <a:endParaRPr lang="zh-CN" sz="2000" kern="1200" dirty="0">
                        <a:solidFill>
                          <a:schemeClr val="tx1"/>
                        </a:solidFill>
                        <a:latin typeface="楷体" panose="02010609060101010101" pitchFamily="49" charset="-122"/>
                        <a:ea typeface="楷体" panose="02010609060101010101" pitchFamily="49" charset="-122"/>
                        <a:cs typeface="+mn-cs"/>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6488">
                <a:tc vMerge="1">
                  <a:txBody>
                    <a:bodyPr/>
                    <a:lstStyle/>
                    <a:p>
                      <a:endParaRPr lang="zh-CN"/>
                    </a:p>
                  </a:txBody>
                  <a:tcPr/>
                </a:tc>
                <a:tc>
                  <a:txBody>
                    <a:bodyPr/>
                    <a:lstStyle/>
                    <a:p>
                      <a:pPr algn="ctr">
                        <a:lnSpc>
                          <a:spcPts val="2900"/>
                        </a:lnSpc>
                        <a:spcAft>
                          <a:spcPts val="0"/>
                        </a:spcAft>
                      </a:pPr>
                      <a:r>
                        <a:rPr lang="zh-CN" altLang="en-US" sz="2000" dirty="0">
                          <a:solidFill>
                            <a:schemeClr val="tx1"/>
                          </a:solidFill>
                          <a:latin typeface="楷体" panose="02010609060101010101" pitchFamily="49" charset="-122"/>
                          <a:ea typeface="楷体" panose="02010609060101010101" pitchFamily="49" charset="-122"/>
                        </a:rPr>
                        <a:t>无抗原检测内容</a:t>
                      </a:r>
                      <a:endParaRPr lang="zh-CN" sz="2000" dirty="0">
                        <a:solidFill>
                          <a:schemeClr val="tx1"/>
                        </a:solidFill>
                        <a:latin typeface="楷体" panose="02010609060101010101" pitchFamily="49" charset="-122"/>
                        <a:ea typeface="楷体" panose="02010609060101010101" pitchFamily="49" charset="-122"/>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ts val="2900"/>
                        </a:lnSpc>
                        <a:spcAft>
                          <a:spcPts val="0"/>
                        </a:spcAft>
                      </a:pPr>
                      <a:r>
                        <a:rPr lang="zh-CN" sz="2000" kern="1200" dirty="0">
                          <a:solidFill>
                            <a:schemeClr val="tx1"/>
                          </a:solidFill>
                          <a:latin typeface="楷体" panose="02010609060101010101" pitchFamily="49" charset="-122"/>
                          <a:ea typeface="楷体" panose="02010609060101010101" pitchFamily="49" charset="-122"/>
                          <a:cs typeface="+mn-cs"/>
                        </a:rPr>
                        <a:t>社区卫生服务站、村卫生室和个体诊所发现可疑患者后，</a:t>
                      </a:r>
                      <a:r>
                        <a:rPr lang="zh-CN" sz="2000" kern="1200" dirty="0">
                          <a:solidFill>
                            <a:srgbClr val="C00000"/>
                          </a:solidFill>
                          <a:latin typeface="楷体" panose="02010609060101010101" pitchFamily="49" charset="-122"/>
                          <a:ea typeface="楷体" panose="02010609060101010101" pitchFamily="49" charset="-122"/>
                          <a:cs typeface="+mn-cs"/>
                        </a:rPr>
                        <a:t>也可同步进行抗原检测</a:t>
                      </a:r>
                      <a:r>
                        <a:rPr lang="zh-CN" sz="2000" kern="1200" dirty="0">
                          <a:solidFill>
                            <a:schemeClr val="tx1"/>
                          </a:solidFill>
                          <a:latin typeface="楷体" panose="02010609060101010101" pitchFamily="49" charset="-122"/>
                          <a:ea typeface="楷体" panose="02010609060101010101" pitchFamily="49" charset="-122"/>
                          <a:cs typeface="+mn-cs"/>
                        </a:rPr>
                        <a:t>，尽早发现疫情。</a:t>
                      </a: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897">
                <a:tc>
                  <a:txBody>
                    <a:bodyPr/>
                    <a:lstStyle/>
                    <a:p>
                      <a:pPr algn="ctr">
                        <a:lnSpc>
                          <a:spcPts val="2900"/>
                        </a:lnSpc>
                        <a:spcAft>
                          <a:spcPts val="0"/>
                        </a:spcAft>
                      </a:pPr>
                      <a:r>
                        <a:rPr lang="zh-CN" sz="2000" dirty="0">
                          <a:solidFill>
                            <a:schemeClr val="tx1"/>
                          </a:solidFill>
                          <a:latin typeface="楷体" panose="02010609060101010101" pitchFamily="49" charset="-122"/>
                          <a:ea typeface="楷体" panose="02010609060101010101" pitchFamily="49" charset="-122"/>
                        </a:rPr>
                        <a:t>聚集性疫情发现报告</a:t>
                      </a: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altLang="en-US" sz="2000" kern="1200" dirty="0">
                          <a:solidFill>
                            <a:schemeClr val="tx1"/>
                          </a:solidFill>
                          <a:latin typeface="楷体" panose="02010609060101010101" pitchFamily="49" charset="-122"/>
                          <a:ea typeface="楷体" panose="02010609060101010101" pitchFamily="49" charset="-122"/>
                          <a:cs typeface="+mn-cs"/>
                        </a:rPr>
                        <a:t> </a:t>
                      </a:r>
                      <a:r>
                        <a:rPr lang="zh-CN" sz="2000" kern="1200" dirty="0">
                          <a:solidFill>
                            <a:schemeClr val="tx1"/>
                          </a:solidFill>
                          <a:latin typeface="楷体" panose="02010609060101010101" pitchFamily="49" charset="-122"/>
                          <a:ea typeface="楷体" panose="02010609060101010101" pitchFamily="49" charset="-122"/>
                          <a:cs typeface="+mn-cs"/>
                        </a:rPr>
                        <a:t>聚集性疫情</a:t>
                      </a:r>
                      <a:r>
                        <a:rPr lang="zh-CN" altLang="en-US" sz="2000" kern="1200" dirty="0">
                          <a:solidFill>
                            <a:schemeClr val="tx1"/>
                          </a:solidFill>
                          <a:latin typeface="楷体" panose="02010609060101010101" pitchFamily="49" charset="-122"/>
                          <a:ea typeface="楷体" panose="02010609060101010101" pitchFamily="49" charset="-122"/>
                          <a:cs typeface="+mn-cs"/>
                        </a:rPr>
                        <a:t>定义</a:t>
                      </a:r>
                      <a:endParaRPr lang="zh-CN" sz="2000" dirty="0">
                        <a:solidFill>
                          <a:schemeClr val="tx1"/>
                        </a:solidFill>
                        <a:latin typeface="楷体" panose="02010609060101010101" pitchFamily="49" charset="-122"/>
                        <a:ea typeface="楷体" panose="02010609060101010101" pitchFamily="49" charset="-122"/>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900"/>
                        </a:lnSpc>
                        <a:spcAft>
                          <a:spcPts val="0"/>
                        </a:spcAft>
                      </a:pPr>
                      <a:r>
                        <a:rPr lang="zh-CN" sz="2000" dirty="0">
                          <a:solidFill>
                            <a:schemeClr val="tx1"/>
                          </a:solidFill>
                          <a:latin typeface="楷体" panose="02010609060101010101" pitchFamily="49" charset="-122"/>
                          <a:ea typeface="楷体" panose="02010609060101010101" pitchFamily="49" charset="-122"/>
                        </a:rPr>
                        <a:t>是指</a:t>
                      </a:r>
                      <a:r>
                        <a:rPr lang="zh-CN" sz="2000" dirty="0">
                          <a:solidFill>
                            <a:srgbClr val="C00000"/>
                          </a:solidFill>
                          <a:latin typeface="楷体" panose="02010609060101010101" pitchFamily="49" charset="-122"/>
                          <a:ea typeface="楷体" panose="02010609060101010101" pitchFamily="49" charset="-122"/>
                        </a:rPr>
                        <a:t>一周</a:t>
                      </a:r>
                      <a:r>
                        <a:rPr lang="zh-CN" sz="2000" dirty="0">
                          <a:solidFill>
                            <a:schemeClr val="tx1"/>
                          </a:solidFill>
                          <a:latin typeface="楷体" panose="02010609060101010101" pitchFamily="49" charset="-122"/>
                          <a:ea typeface="楷体" panose="02010609060101010101" pitchFamily="49" charset="-122"/>
                        </a:rPr>
                        <a:t>内在学校、居民小区、工厂、自然村、医疗机构等范围内发现</a:t>
                      </a:r>
                      <a:r>
                        <a:rPr lang="en-US" sz="2000" dirty="0">
                          <a:solidFill>
                            <a:srgbClr val="C00000"/>
                          </a:solidFill>
                          <a:latin typeface="楷体" panose="02010609060101010101" pitchFamily="49" charset="-122"/>
                          <a:ea typeface="楷体" panose="02010609060101010101" pitchFamily="49" charset="-122"/>
                        </a:rPr>
                        <a:t>2</a:t>
                      </a:r>
                      <a:r>
                        <a:rPr lang="zh-CN" sz="2000" dirty="0">
                          <a:solidFill>
                            <a:srgbClr val="C00000"/>
                          </a:solidFill>
                          <a:latin typeface="楷体" panose="02010609060101010101" pitchFamily="49" charset="-122"/>
                          <a:ea typeface="楷体" panose="02010609060101010101" pitchFamily="49" charset="-122"/>
                        </a:rPr>
                        <a:t>例</a:t>
                      </a:r>
                      <a:r>
                        <a:rPr lang="zh-CN" sz="2000" dirty="0">
                          <a:solidFill>
                            <a:schemeClr val="tx1"/>
                          </a:solidFill>
                          <a:latin typeface="楷体" panose="02010609060101010101" pitchFamily="49" charset="-122"/>
                          <a:ea typeface="楷体" panose="02010609060101010101" pitchFamily="49" charset="-122"/>
                        </a:rPr>
                        <a:t>及以上病例和无症状感染者。</a:t>
                      </a: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标题 1"/>
          <p:cNvSpPr txBox="1"/>
          <p:nvPr/>
        </p:nvSpPr>
        <p:spPr>
          <a:xfrm>
            <a:off x="611188" y="333375"/>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-1</a:t>
            </a:r>
            <a:endParaRPr lang="zh-CN" altLang="en-US" dirty="0">
              <a:solidFill>
                <a:schemeClr val="accent6"/>
              </a:solidFill>
            </a:endParaRPr>
          </a:p>
        </p:txBody>
      </p:sp>
      <p:sp>
        <p:nvSpPr>
          <p:cNvPr id="5" name="文本框 4"/>
          <p:cNvSpPr txBox="1"/>
          <p:nvPr/>
        </p:nvSpPr>
        <p:spPr>
          <a:xfrm>
            <a:off x="611188" y="1100555"/>
            <a:ext cx="3888432" cy="523220"/>
          </a:xfrm>
          <a:prstGeom prst="rect">
            <a:avLst/>
          </a:prstGeom>
          <a:noFill/>
        </p:spPr>
        <p:txBody>
          <a:bodyPr wrap="square" rtlCol="0">
            <a:spAutoFit/>
          </a:bodyPr>
          <a:lstStyle/>
          <a:p>
            <a:pPr marL="457200" indent="-457200" algn="just" eaLnBrk="0" hangingPunct="0">
              <a:spcBef>
                <a:spcPct val="20000"/>
              </a:spcBef>
              <a:buClr>
                <a:schemeClr val="tx1"/>
              </a:buClr>
              <a:buSzPct val="80000"/>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疫情发现报告</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sp>
        <p:nvSpPr>
          <p:cNvPr id="8194" name="标题 1"/>
          <p:cNvSpPr>
            <a:spLocks noGrp="1"/>
          </p:cNvSpPr>
          <p:nvPr>
            <p:ph type="title"/>
          </p:nvPr>
        </p:nvSpPr>
        <p:spPr>
          <a:xfrm>
            <a:off x="323528" y="1235929"/>
            <a:ext cx="8229600" cy="503237"/>
          </a:xfrm>
        </p:spPr>
        <p:txBody>
          <a:bodyPr vert="horz" wrap="square" lIns="91440" tIns="45720" rIns="91440" bIns="45720" numCol="1" anchor="ctr" anchorCtr="0" compatLnSpc="1"/>
          <a:lstStyle/>
          <a:p>
            <a:pPr marL="457200" indent="-457200" algn="just">
              <a:spcBef>
                <a:spcPct val="20000"/>
              </a:spcBef>
              <a:buClr>
                <a:schemeClr val="tx1"/>
              </a:buClr>
              <a:buSzPct val="80000"/>
              <a:buFont typeface="Wingdings" panose="05000000000000000000" pitchFamily="2" charset="2"/>
              <a:buChar char="Ø"/>
            </a:pPr>
            <a:r>
              <a:rPr lang="zh-CN" altLang="en-US" sz="2800" b="0" kern="1200" dirty="0">
                <a:solidFill>
                  <a:schemeClr val="tx1"/>
                </a:solidFill>
                <a:latin typeface="楷体" panose="02010609060101010101" pitchFamily="49" charset="-122"/>
                <a:ea typeface="楷体" panose="02010609060101010101" pitchFamily="49" charset="-122"/>
                <a:cs typeface="+mn-cs"/>
              </a:rPr>
              <a:t>核酸检测初筛阳性人员报告和管理</a:t>
            </a:r>
          </a:p>
        </p:txBody>
      </p:sp>
      <p:sp>
        <p:nvSpPr>
          <p:cNvPr id="8" name="文本框 7"/>
          <p:cNvSpPr txBox="1"/>
          <p:nvPr/>
        </p:nvSpPr>
        <p:spPr>
          <a:xfrm>
            <a:off x="544286" y="2924944"/>
            <a:ext cx="8296410" cy="3139321"/>
          </a:xfrm>
          <a:prstGeom prst="rect">
            <a:avLst/>
          </a:prstGeom>
          <a:noFill/>
          <a:ln w="25400">
            <a:solidFill>
              <a:schemeClr val="accent1"/>
            </a:solidFill>
          </a:ln>
        </p:spPr>
        <p:txBody>
          <a:bodyPr wrap="square">
            <a:spAutoFit/>
          </a:bodyPr>
          <a:lstStyle/>
          <a:p>
            <a:pPr marL="800100" lvl="1" indent="-342900" algn="just">
              <a:spcBef>
                <a:spcPts val="600"/>
              </a:spcBef>
              <a:spcAft>
                <a:spcPts val="600"/>
              </a:spcAft>
              <a:buFontTx/>
              <a:buChar char="-"/>
            </a:pP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发现核酸初筛阳性人员</a:t>
            </a: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立即落实就地隔离措施</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，出具检测结果后</a:t>
            </a: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2</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小时内报告。</a:t>
            </a:r>
            <a:endParaRPr lang="en-US" altLang="zh-CN" sz="2400" kern="100" dirty="0">
              <a:latin typeface="楷体" panose="02010609060101010101" pitchFamily="49" charset="-122"/>
              <a:ea typeface="楷体" panose="02010609060101010101" pitchFamily="49" charset="-122"/>
              <a:cs typeface="Times New Roman" panose="02020603050405020304" pitchFamily="18" charset="0"/>
            </a:endParaRPr>
          </a:p>
          <a:p>
            <a:pPr marL="800100" lvl="1" indent="-342900" algn="just">
              <a:spcBef>
                <a:spcPts val="600"/>
              </a:spcBef>
              <a:spcAft>
                <a:spcPts val="600"/>
              </a:spcAft>
              <a:buFontTx/>
              <a:buChar char="-"/>
            </a:pP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边管控边调查</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，将初筛阳性人员转运至指定的场所进行管理（如定点医疗机构的观察室）。</a:t>
            </a:r>
            <a:endParaRPr lang="en-US" altLang="zh-CN" sz="2400" kern="100" dirty="0">
              <a:latin typeface="楷体" panose="02010609060101010101" pitchFamily="49" charset="-122"/>
              <a:ea typeface="楷体" panose="02010609060101010101" pitchFamily="49" charset="-122"/>
              <a:cs typeface="Times New Roman" panose="02020603050405020304" pitchFamily="18" charset="0"/>
            </a:endParaRPr>
          </a:p>
          <a:p>
            <a:pPr marL="800100" lvl="1" indent="-342900" algn="just">
              <a:spcBef>
                <a:spcPts val="600"/>
              </a:spcBef>
              <a:spcAft>
                <a:spcPts val="600"/>
              </a:spcAft>
              <a:buFontTx/>
              <a:buChar char="-"/>
            </a:pP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原检测机构对检测结果准确性负责。</a:t>
            </a:r>
            <a:endParaRPr lang="en-US" altLang="zh-CN"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marL="800100" lvl="1" indent="-342900" algn="just">
              <a:spcBef>
                <a:spcPts val="600"/>
              </a:spcBef>
              <a:spcAft>
                <a:spcPts val="600"/>
              </a:spcAft>
              <a:buFontTx/>
              <a:buChar char="-"/>
            </a:pP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如对检测结果有疑议确需复核的，由辖区指定的有核酸检测资质的医疗卫生机构进行复核。</a:t>
            </a:r>
            <a:endParaRPr lang="en-US" altLang="zh-CN" sz="2400"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4" name="矩形: 圆角 3"/>
          <p:cNvSpPr/>
          <p:nvPr/>
        </p:nvSpPr>
        <p:spPr>
          <a:xfrm>
            <a:off x="827584" y="2022391"/>
            <a:ext cx="2808312" cy="497710"/>
          </a:xfrm>
          <a:prstGeom prst="roundRect">
            <a:avLst>
              <a:gd name="adj" fmla="val 50000"/>
            </a:avLst>
          </a:prstGeom>
          <a:solidFill>
            <a:srgbClr val="2668AF"/>
          </a:solidFill>
          <a:ln w="38100" cap="flat" cmpd="sng" algn="ctr">
            <a:solidFill>
              <a:srgbClr val="FFFFFF"/>
            </a:solidFill>
            <a:prstDash val="solid"/>
            <a:miter lim="800000"/>
          </a:ln>
          <a:effectLst/>
        </p:spPr>
        <p:txBody>
          <a:bodyPr rot="0" spcFirstLastPara="0" vert="horz" wrap="square" lIns="91440" tIns="45720" rIns="91440" bIns="4572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b="1" kern="0" dirty="0">
                <a:solidFill>
                  <a:srgbClr val="FFFFFF"/>
                </a:solidFill>
                <a:latin typeface="微软雅黑" panose="020B0503020204020204" pitchFamily="34" charset="-122"/>
                <a:ea typeface="微软雅黑" panose="020B0503020204020204" pitchFamily="34" charset="-122"/>
                <a:cs typeface="+mn-ea"/>
                <a:sym typeface="+mn-lt"/>
              </a:rPr>
              <a:t>1.</a:t>
            </a:r>
            <a:r>
              <a:rPr lang="zh-CN" altLang="en-US" sz="2000" b="1" kern="0" dirty="0">
                <a:solidFill>
                  <a:srgbClr val="FFFFFF"/>
                </a:solidFill>
                <a:latin typeface="微软雅黑" panose="020B0503020204020204" pitchFamily="34" charset="-122"/>
                <a:ea typeface="微软雅黑" panose="020B0503020204020204" pitchFamily="34" charset="-122"/>
                <a:cs typeface="+mn-ea"/>
                <a:sym typeface="+mn-lt"/>
              </a:rPr>
              <a:t>单管初筛阳性</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 name="标题 1"/>
          <p:cNvSpPr txBox="1"/>
          <p:nvPr/>
        </p:nvSpPr>
        <p:spPr>
          <a:xfrm>
            <a:off x="611188" y="333375"/>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-2</a:t>
            </a:r>
            <a:endParaRPr lang="zh-CN" altLang="en-US" dirty="0">
              <a:solidFill>
                <a:schemeClr val="accent6"/>
              </a:solidFill>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sp>
        <p:nvSpPr>
          <p:cNvPr id="8194" name="标题 1"/>
          <p:cNvSpPr>
            <a:spLocks noGrp="1"/>
          </p:cNvSpPr>
          <p:nvPr>
            <p:ph type="title"/>
          </p:nvPr>
        </p:nvSpPr>
        <p:spPr>
          <a:xfrm>
            <a:off x="323528" y="1235929"/>
            <a:ext cx="8229600" cy="503237"/>
          </a:xfrm>
        </p:spPr>
        <p:txBody>
          <a:bodyPr vert="horz" wrap="square" lIns="91440" tIns="45720" rIns="91440" bIns="45720" numCol="1" anchor="ctr" anchorCtr="0" compatLnSpc="1"/>
          <a:lstStyle/>
          <a:p>
            <a:pPr marL="457200" indent="-457200" algn="just">
              <a:spcBef>
                <a:spcPct val="20000"/>
              </a:spcBef>
              <a:buClr>
                <a:schemeClr val="tx1"/>
              </a:buClr>
              <a:buSzPct val="80000"/>
              <a:buFont typeface="Wingdings" panose="05000000000000000000" pitchFamily="2" charset="2"/>
              <a:buChar char="Ø"/>
            </a:pPr>
            <a:r>
              <a:rPr lang="zh-CN" altLang="en-US" sz="2800" b="0" kern="1200" dirty="0">
                <a:solidFill>
                  <a:schemeClr val="tx1"/>
                </a:solidFill>
                <a:latin typeface="楷体" panose="02010609060101010101" pitchFamily="49" charset="-122"/>
                <a:ea typeface="楷体" panose="02010609060101010101" pitchFamily="49" charset="-122"/>
                <a:cs typeface="+mn-cs"/>
              </a:rPr>
              <a:t>核酸检测初筛阳性人员报告和管理</a:t>
            </a:r>
          </a:p>
        </p:txBody>
      </p:sp>
      <p:sp>
        <p:nvSpPr>
          <p:cNvPr id="8" name="文本框 7"/>
          <p:cNvSpPr txBox="1"/>
          <p:nvPr/>
        </p:nvSpPr>
        <p:spPr>
          <a:xfrm>
            <a:off x="596244" y="2708920"/>
            <a:ext cx="8244544" cy="3888432"/>
          </a:xfrm>
          <a:prstGeom prst="rect">
            <a:avLst/>
          </a:prstGeom>
          <a:noFill/>
          <a:ln w="25400">
            <a:solidFill>
              <a:schemeClr val="accent1"/>
            </a:solidFill>
          </a:ln>
        </p:spPr>
        <p:txBody>
          <a:bodyPr wrap="square">
            <a:spAutoFit/>
          </a:bodyPr>
          <a:lstStyle/>
          <a:p>
            <a:pPr marL="800100" lvl="1" indent="-342900" algn="just">
              <a:spcBef>
                <a:spcPts val="600"/>
              </a:spcBef>
              <a:spcAft>
                <a:spcPts val="600"/>
              </a:spcAft>
              <a:buFontTx/>
              <a:buChar char="-"/>
            </a:pPr>
            <a:r>
              <a:rPr lang="zh-CN" altLang="en-US" sz="2000" kern="100" dirty="0">
                <a:latin typeface="楷体" panose="02010609060101010101" pitchFamily="49" charset="-122"/>
                <a:ea typeface="楷体" panose="02010609060101010101" pitchFamily="49" charset="-122"/>
                <a:cs typeface="Times New Roman" panose="02020603050405020304" pitchFamily="18" charset="0"/>
              </a:rPr>
              <a:t>所有混检人员立即</a:t>
            </a:r>
            <a:r>
              <a:rPr lang="zh-CN" altLang="en-US" sz="20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落实就地隔离措施</a:t>
            </a:r>
            <a:r>
              <a:rPr lang="zh-CN" altLang="en-US" sz="2000" kern="100" dirty="0">
                <a:latin typeface="楷体" panose="02010609060101010101" pitchFamily="49" charset="-122"/>
                <a:ea typeface="楷体" panose="02010609060101010101" pitchFamily="49" charset="-122"/>
                <a:cs typeface="Times New Roman" panose="02020603050405020304" pitchFamily="18" charset="0"/>
              </a:rPr>
              <a:t>，同时安排采样人员上门采样复核。</a:t>
            </a:r>
          </a:p>
          <a:p>
            <a:pPr marL="800100" lvl="1" indent="-342900" algn="just">
              <a:spcBef>
                <a:spcPts val="600"/>
              </a:spcBef>
              <a:spcAft>
                <a:spcPts val="600"/>
              </a:spcAft>
              <a:buFontTx/>
              <a:buChar char="-"/>
            </a:pPr>
            <a:r>
              <a:rPr lang="zh-CN" altLang="en-US" sz="2000" kern="100" dirty="0">
                <a:latin typeface="楷体" panose="02010609060101010101" pitchFamily="49" charset="-122"/>
                <a:ea typeface="楷体" panose="02010609060101010101" pitchFamily="49" charset="-122"/>
                <a:cs typeface="Times New Roman" panose="02020603050405020304" pitchFamily="18" charset="0"/>
              </a:rPr>
              <a:t>采集鼻咽拭子标本，复核工作由原检测机构或辖区指定的有核酸检测资质的医疗卫生机构进行。</a:t>
            </a:r>
          </a:p>
          <a:p>
            <a:pPr marL="800100" lvl="1" indent="-342900" algn="just">
              <a:spcBef>
                <a:spcPts val="600"/>
              </a:spcBef>
              <a:spcAft>
                <a:spcPts val="600"/>
              </a:spcAft>
              <a:buFontTx/>
              <a:buChar char="-"/>
            </a:pPr>
            <a:r>
              <a:rPr lang="zh-CN" altLang="en-US" sz="2000" kern="100" dirty="0">
                <a:latin typeface="楷体" panose="02010609060101010101" pitchFamily="49" charset="-122"/>
                <a:ea typeface="楷体" panose="02010609060101010101" pitchFamily="49" charset="-122"/>
                <a:cs typeface="Times New Roman" panose="02020603050405020304" pitchFamily="18" charset="0"/>
              </a:rPr>
              <a:t>依据复核结果，分类管理：</a:t>
            </a:r>
            <a:endParaRPr lang="en-US" altLang="zh-CN" sz="2000" kern="100" dirty="0">
              <a:latin typeface="楷体" panose="02010609060101010101" pitchFamily="49" charset="-122"/>
              <a:ea typeface="楷体" panose="02010609060101010101" pitchFamily="49" charset="-122"/>
              <a:cs typeface="Times New Roman" panose="02020603050405020304" pitchFamily="18" charset="0"/>
            </a:endParaRPr>
          </a:p>
          <a:p>
            <a:pPr marL="914400" lvl="1" indent="-457200" algn="just">
              <a:spcBef>
                <a:spcPts val="600"/>
              </a:spcBef>
              <a:spcAft>
                <a:spcPts val="600"/>
              </a:spcAft>
              <a:buFont typeface="+mj-ea"/>
              <a:buAutoNum type="circleNumDbPlain"/>
            </a:pPr>
            <a:r>
              <a:rPr lang="zh-CN" altLang="en-US"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如所有人员核酸结果阴性，排除并解除就地隔离措施；</a:t>
            </a:r>
          </a:p>
          <a:p>
            <a:pPr marL="914400" lvl="1" indent="-457200" algn="just">
              <a:spcBef>
                <a:spcPts val="600"/>
              </a:spcBef>
              <a:spcAft>
                <a:spcPts val="600"/>
              </a:spcAft>
              <a:buFont typeface="+mj-ea"/>
              <a:buAutoNum type="circleNumDbPlain"/>
            </a:pPr>
            <a:r>
              <a:rPr lang="zh-CN" altLang="en-US"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如发现阳性测者，</a:t>
            </a:r>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2</a:t>
            </a:r>
            <a:r>
              <a:rPr lang="zh-CN" altLang="en-US"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小时内上报初筛阳信息。诊断后</a:t>
            </a:r>
            <a:r>
              <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2</a:t>
            </a:r>
            <a:r>
              <a:rPr lang="zh-CN" altLang="en-US"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小时内网络直报，按确诊病例或无症状感染者管理；</a:t>
            </a:r>
            <a:endParaRPr lang="en-US" altLang="zh-CN"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marL="914400" lvl="1" indent="-457200" algn="just">
              <a:spcBef>
                <a:spcPts val="600"/>
              </a:spcBef>
              <a:spcAft>
                <a:spcPts val="600"/>
              </a:spcAft>
              <a:buFont typeface="+mj-ea"/>
              <a:buAutoNum type="circleNumDbPlain"/>
            </a:pPr>
            <a:r>
              <a:rPr lang="zh-CN" altLang="en-US"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其余核酸检测阴性人员应根据实际情况判定是否属于密切接触者，如判为密切接触者按密切接触者管理。</a:t>
            </a:r>
          </a:p>
        </p:txBody>
      </p:sp>
      <p:sp>
        <p:nvSpPr>
          <p:cNvPr id="4" name="矩形: 圆角 3"/>
          <p:cNvSpPr/>
          <p:nvPr/>
        </p:nvSpPr>
        <p:spPr>
          <a:xfrm>
            <a:off x="747546" y="1884100"/>
            <a:ext cx="2808312" cy="497710"/>
          </a:xfrm>
          <a:prstGeom prst="roundRect">
            <a:avLst>
              <a:gd name="adj" fmla="val 50000"/>
            </a:avLst>
          </a:prstGeom>
          <a:solidFill>
            <a:srgbClr val="2668AF"/>
          </a:solidFill>
          <a:ln w="38100" cap="flat" cmpd="sng" algn="ctr">
            <a:solidFill>
              <a:srgbClr val="FFFFFF"/>
            </a:solidFill>
            <a:prstDash val="solid"/>
            <a:miter lim="800000"/>
          </a:ln>
          <a:effectLst/>
        </p:spPr>
        <p:txBody>
          <a:bodyPr rot="0" spcFirstLastPara="0" vert="horz" wrap="square" lIns="91440" tIns="45720" rIns="91440" bIns="4572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b="1" kern="0" dirty="0">
                <a:solidFill>
                  <a:srgbClr val="FFFFFF"/>
                </a:solidFill>
                <a:latin typeface="微软雅黑" panose="020B0503020204020204" pitchFamily="34" charset="-122"/>
                <a:ea typeface="微软雅黑" panose="020B0503020204020204" pitchFamily="34" charset="-122"/>
                <a:cs typeface="+mn-ea"/>
                <a:sym typeface="+mn-lt"/>
              </a:rPr>
              <a:t>2.</a:t>
            </a:r>
            <a:r>
              <a:rPr lang="zh-CN" altLang="en-US" sz="2000" b="1" kern="0" dirty="0">
                <a:solidFill>
                  <a:srgbClr val="FFFFFF"/>
                </a:solidFill>
                <a:latin typeface="微软雅黑" panose="020B0503020204020204" pitchFamily="34" charset="-122"/>
                <a:ea typeface="微软雅黑" panose="020B0503020204020204" pitchFamily="34" charset="-122"/>
                <a:cs typeface="+mn-ea"/>
                <a:sym typeface="+mn-lt"/>
              </a:rPr>
              <a:t>混管初筛阳性</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 name="标题 1"/>
          <p:cNvSpPr txBox="1"/>
          <p:nvPr/>
        </p:nvSpPr>
        <p:spPr>
          <a:xfrm>
            <a:off x="611188" y="333375"/>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-3</a:t>
            </a:r>
            <a:endParaRPr lang="zh-CN" altLang="en-US" dirty="0">
              <a:solidFill>
                <a:schemeClr val="accent6"/>
              </a:solidFill>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428459" y="469953"/>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-4</a:t>
            </a:r>
            <a:endParaRPr lang="zh-CN" altLang="en-US" dirty="0">
              <a:solidFill>
                <a:schemeClr val="accent6"/>
              </a:solidFill>
            </a:endParaRPr>
          </a:p>
        </p:txBody>
      </p:sp>
      <p:sp>
        <p:nvSpPr>
          <p:cNvPr id="5" name="文本框 4"/>
          <p:cNvSpPr txBox="1"/>
          <p:nvPr/>
        </p:nvSpPr>
        <p:spPr>
          <a:xfrm>
            <a:off x="434544" y="1707796"/>
            <a:ext cx="3888432" cy="523220"/>
          </a:xfrm>
          <a:prstGeom prst="rect">
            <a:avLst/>
          </a:prstGeom>
          <a:noFill/>
        </p:spPr>
        <p:txBody>
          <a:bodyPr wrap="square" rtlCol="0">
            <a:spAutoFit/>
          </a:bodyPr>
          <a:lstStyle/>
          <a:p>
            <a:pPr marL="457200" indent="-457200" algn="just" eaLnBrk="0" hangingPunct="0">
              <a:spcBef>
                <a:spcPct val="20000"/>
              </a:spcBef>
              <a:buClr>
                <a:schemeClr val="tx1"/>
              </a:buClr>
              <a:buSzPct val="80000"/>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多渠道监测预警</a:t>
            </a:r>
          </a:p>
        </p:txBody>
      </p:sp>
      <p:grpSp>
        <p:nvGrpSpPr>
          <p:cNvPr id="30" name="组合 29"/>
          <p:cNvGrpSpPr/>
          <p:nvPr/>
        </p:nvGrpSpPr>
        <p:grpSpPr>
          <a:xfrm>
            <a:off x="434544" y="2564094"/>
            <a:ext cx="2582784" cy="3385186"/>
            <a:chOff x="1315462" y="2419207"/>
            <a:chExt cx="2582784" cy="3385186"/>
          </a:xfrm>
        </p:grpSpPr>
        <p:sp>
          <p:nvSpPr>
            <p:cNvPr id="31" name="平行四边形 30"/>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2" name="矩形 31"/>
            <p:cNvSpPr/>
            <p:nvPr/>
          </p:nvSpPr>
          <p:spPr>
            <a:xfrm>
              <a:off x="1407032" y="2419207"/>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3" name="矩形 32"/>
            <p:cNvSpPr/>
            <p:nvPr/>
          </p:nvSpPr>
          <p:spPr>
            <a:xfrm>
              <a:off x="1407031" y="5651813"/>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4" name="TextBox 43"/>
            <p:cNvSpPr txBox="1"/>
            <p:nvPr/>
          </p:nvSpPr>
          <p:spPr>
            <a:xfrm>
              <a:off x="1328196" y="3260179"/>
              <a:ext cx="2570050" cy="1867025"/>
            </a:xfrm>
            <a:prstGeom prst="rect">
              <a:avLst/>
            </a:prstGeom>
            <a:noFill/>
          </p:spPr>
          <p:txBody>
            <a:bodyPr wrap="square" lIns="91603" tIns="45803" rIns="91603" bIns="45803" rtlCol="0">
              <a:spAutoFit/>
            </a:bodyPr>
            <a:lstStyle/>
            <a:p>
              <a:pPr marL="285750" indent="-285750">
                <a:lnSpc>
                  <a:spcPct val="150000"/>
                </a:lnSpc>
                <a:spcBef>
                  <a:spcPts val="600"/>
                </a:spcBef>
                <a:spcAft>
                  <a:spcPts val="600"/>
                </a:spcAft>
                <a:buFont typeface="Arial" panose="020B0604020202020204" pitchFamily="34" charset="0"/>
                <a:buChar char="•"/>
                <a:defRPr/>
              </a:pPr>
              <a:r>
                <a:rPr lang="zh-CN" altLang="en-US" sz="2000" kern="100" dirty="0">
                  <a:solidFill>
                    <a:srgbClr val="FF0000"/>
                  </a:solidFill>
                  <a:latin typeface="楷体" panose="02010609060101010101" pitchFamily="49" charset="-122"/>
                  <a:ea typeface="楷体" panose="02010609060101010101" pitchFamily="49" charset="-122"/>
                </a:rPr>
                <a:t>增加</a:t>
              </a:r>
              <a:r>
                <a:rPr lang="zh-CN" altLang="zh-CN" sz="2000" kern="100" dirty="0">
                  <a:latin typeface="楷体" panose="02010609060101010101" pitchFamily="49" charset="-122"/>
                  <a:ea typeface="楷体" panose="02010609060101010101" pitchFamily="49" charset="-122"/>
                </a:rPr>
                <a:t>不具备核酸检测能力的基层医疗卫生机构，可进行抗原检测。</a:t>
              </a:r>
              <a:endParaRPr lang="zh-CN" altLang="en-US" sz="2000" kern="100" dirty="0">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35" name="文本框 34"/>
            <p:cNvSpPr txBox="1"/>
            <p:nvPr/>
          </p:nvSpPr>
          <p:spPr>
            <a:xfrm>
              <a:off x="1315462" y="2555709"/>
              <a:ext cx="2554069" cy="369332"/>
            </a:xfrm>
            <a:prstGeom prst="rect">
              <a:avLst/>
            </a:prstGeom>
            <a:noFill/>
          </p:spPr>
          <p:txBody>
            <a:bodyPr wrap="square" rtlCol="0">
              <a:spAutoFit/>
            </a:bodyPr>
            <a:lstStyle/>
            <a:p>
              <a:pPr algn="ctr"/>
              <a:r>
                <a:rPr lang="en-US" altLang="zh-CN" b="1" spc="130" dirty="0">
                  <a:solidFill>
                    <a:srgbClr val="FFFFFF"/>
                  </a:solidFill>
                  <a:latin typeface="楷体" panose="02010609060101010101" pitchFamily="49" charset="-122"/>
                  <a:ea typeface="楷体" panose="02010609060101010101" pitchFamily="49" charset="-122"/>
                </a:rPr>
                <a:t>1.</a:t>
              </a:r>
              <a:r>
                <a:rPr lang="zh-CN" altLang="en-US" b="1" spc="130" dirty="0">
                  <a:solidFill>
                    <a:srgbClr val="FFFFFF"/>
                  </a:solidFill>
                  <a:latin typeface="楷体" panose="02010609060101010101" pitchFamily="49" charset="-122"/>
                  <a:ea typeface="楷体" panose="02010609060101010101" pitchFamily="49" charset="-122"/>
                </a:rPr>
                <a:t>医疗机构就诊人员</a:t>
              </a:r>
            </a:p>
          </p:txBody>
        </p:sp>
      </p:grpSp>
      <p:grpSp>
        <p:nvGrpSpPr>
          <p:cNvPr id="36" name="组合 35"/>
          <p:cNvGrpSpPr/>
          <p:nvPr/>
        </p:nvGrpSpPr>
        <p:grpSpPr>
          <a:xfrm>
            <a:off x="3161826" y="2586454"/>
            <a:ext cx="2778326" cy="3362826"/>
            <a:chOff x="4841310" y="2414050"/>
            <a:chExt cx="2499204" cy="3385186"/>
          </a:xfrm>
        </p:grpSpPr>
        <p:sp>
          <p:nvSpPr>
            <p:cNvPr id="37" name="平行四边形 36"/>
            <p:cNvSpPr/>
            <p:nvPr/>
          </p:nvSpPr>
          <p:spPr>
            <a:xfrm>
              <a:off x="4878014" y="2478576"/>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8" name="矩形 37"/>
            <p:cNvSpPr/>
            <p:nvPr/>
          </p:nvSpPr>
          <p:spPr>
            <a:xfrm>
              <a:off x="4873302" y="2414050"/>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9" name="矩形 38"/>
            <p:cNvSpPr/>
            <p:nvPr/>
          </p:nvSpPr>
          <p:spPr>
            <a:xfrm>
              <a:off x="4873301" y="5646656"/>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0" name="TextBox 43"/>
            <p:cNvSpPr txBox="1"/>
            <p:nvPr/>
          </p:nvSpPr>
          <p:spPr>
            <a:xfrm>
              <a:off x="4880730" y="3156312"/>
              <a:ext cx="2446838" cy="2106965"/>
            </a:xfrm>
            <a:prstGeom prst="rect">
              <a:avLst/>
            </a:prstGeom>
            <a:noFill/>
          </p:spPr>
          <p:txBody>
            <a:bodyPr wrap="square" lIns="91603" tIns="45803" rIns="91603" bIns="45803" rtlCol="0">
              <a:spAutoFit/>
            </a:bodyPr>
            <a:lstStyle/>
            <a:p>
              <a:pPr marL="285750" lvl="0" indent="-285750">
                <a:lnSpc>
                  <a:spcPct val="150000"/>
                </a:lnSpc>
                <a:spcBef>
                  <a:spcPts val="600"/>
                </a:spcBef>
                <a:spcAft>
                  <a:spcPts val="600"/>
                </a:spcAft>
                <a:buFont typeface="Arial" panose="020B0604020202020204" pitchFamily="34" charset="0"/>
                <a:buChar char="•"/>
                <a:defRPr/>
              </a:pPr>
              <a:r>
                <a:rPr lang="zh-CN" altLang="en-US" sz="2000" kern="100" dirty="0">
                  <a:solidFill>
                    <a:srgbClr val="FF0000"/>
                  </a:solidFill>
                  <a:latin typeface="楷体" panose="02010609060101010101" pitchFamily="49" charset="-122"/>
                  <a:ea typeface="楷体" panose="02010609060101010101" pitchFamily="49" charset="-122"/>
                  <a:sym typeface="字魂35号-经典雅黑" panose="00000500000000000000" pitchFamily="2" charset="-122"/>
                </a:rPr>
                <a:t>更新</a:t>
              </a:r>
              <a:r>
                <a:rPr lang="zh-CN" altLang="en-US" sz="2000" kern="100" dirty="0">
                  <a:latin typeface="楷体" panose="02010609060101010101" pitchFamily="49" charset="-122"/>
                  <a:ea typeface="楷体" panose="02010609060101010101" pitchFamily="49" charset="-122"/>
                  <a:sym typeface="字魂35号-经典雅黑" panose="00000500000000000000" pitchFamily="2" charset="-122"/>
                </a:rPr>
                <a:t>风险职业人群分类。</a:t>
              </a:r>
              <a:endParaRPr lang="en-US" altLang="zh-CN" sz="2000" kern="100" dirty="0">
                <a:latin typeface="楷体" panose="02010609060101010101" pitchFamily="49" charset="-122"/>
                <a:ea typeface="楷体" panose="02010609060101010101" pitchFamily="49" charset="-122"/>
                <a:sym typeface="字魂35号-经典雅黑" panose="00000500000000000000" pitchFamily="2" charset="-122"/>
              </a:endParaRPr>
            </a:p>
            <a:p>
              <a:pPr marL="285750" lvl="0" indent="-285750">
                <a:lnSpc>
                  <a:spcPct val="150000"/>
                </a:lnSpc>
                <a:spcBef>
                  <a:spcPts val="600"/>
                </a:spcBef>
                <a:spcAft>
                  <a:spcPts val="600"/>
                </a:spcAft>
                <a:buFont typeface="Arial" panose="020B0604020202020204" pitchFamily="34" charset="0"/>
                <a:buChar char="•"/>
                <a:defRPr/>
              </a:pPr>
              <a:r>
                <a:rPr lang="zh-CN" altLang="en-US" sz="2000" kern="100" dirty="0">
                  <a:latin typeface="楷体" panose="02010609060101010101" pitchFamily="49" charset="-122"/>
                  <a:ea typeface="楷体" panose="02010609060101010101" pitchFamily="49" charset="-122"/>
                  <a:sym typeface="字魂35号-经典雅黑" panose="00000500000000000000" pitchFamily="2" charset="-122"/>
                </a:rPr>
                <a:t>明确各类人群核酸检测要求。</a:t>
              </a:r>
            </a:p>
          </p:txBody>
        </p:sp>
        <p:sp>
          <p:nvSpPr>
            <p:cNvPr id="41" name="文本框 40"/>
            <p:cNvSpPr txBox="1"/>
            <p:nvPr/>
          </p:nvSpPr>
          <p:spPr>
            <a:xfrm>
              <a:off x="4841310" y="2528192"/>
              <a:ext cx="2485297" cy="464735"/>
            </a:xfrm>
            <a:prstGeom prst="rect">
              <a:avLst/>
            </a:prstGeom>
            <a:noFill/>
          </p:spPr>
          <p:txBody>
            <a:bodyPr wrap="none" rtlCol="0">
              <a:spAutoFit/>
            </a:bodyPr>
            <a:lstStyle/>
            <a:p>
              <a:pPr algn="ctr"/>
              <a:r>
                <a:rPr lang="en-US" altLang="zh-CN" sz="2400" b="1" spc="130" dirty="0">
                  <a:solidFill>
                    <a:srgbClr val="FFFFFF"/>
                  </a:solidFill>
                  <a:latin typeface="楷体" panose="02010609060101010101" pitchFamily="49" charset="-122"/>
                  <a:ea typeface="楷体" panose="02010609060101010101" pitchFamily="49" charset="-122"/>
                </a:rPr>
                <a:t>2.</a:t>
              </a:r>
              <a:r>
                <a:rPr lang="zh-CN" altLang="en-US" sz="2400" b="1" spc="130" dirty="0">
                  <a:solidFill>
                    <a:srgbClr val="FFFFFF"/>
                  </a:solidFill>
                  <a:latin typeface="楷体" panose="02010609060101010101" pitchFamily="49" charset="-122"/>
                  <a:ea typeface="楷体" panose="02010609060101010101" pitchFamily="49" charset="-122"/>
                </a:rPr>
                <a:t>风险职业人群</a:t>
              </a:r>
            </a:p>
          </p:txBody>
        </p:sp>
      </p:grpSp>
      <p:grpSp>
        <p:nvGrpSpPr>
          <p:cNvPr id="42" name="组合 41"/>
          <p:cNvGrpSpPr/>
          <p:nvPr/>
        </p:nvGrpSpPr>
        <p:grpSpPr>
          <a:xfrm>
            <a:off x="6074774" y="2564094"/>
            <a:ext cx="2961722" cy="3385186"/>
            <a:chOff x="8286244" y="2414050"/>
            <a:chExt cx="2766014" cy="3385186"/>
          </a:xfrm>
        </p:grpSpPr>
        <p:sp>
          <p:nvSpPr>
            <p:cNvPr id="43" name="平行四边形 42"/>
            <p:cNvSpPr/>
            <p:nvPr/>
          </p:nvSpPr>
          <p:spPr>
            <a:xfrm>
              <a:off x="8339572" y="2478576"/>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4" name="矩形 43"/>
            <p:cNvSpPr/>
            <p:nvPr/>
          </p:nvSpPr>
          <p:spPr>
            <a:xfrm>
              <a:off x="8334860" y="2414050"/>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5" name="矩形 44"/>
            <p:cNvSpPr/>
            <p:nvPr/>
          </p:nvSpPr>
          <p:spPr>
            <a:xfrm>
              <a:off x="8334859" y="5646656"/>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6" name="TextBox 43"/>
            <p:cNvSpPr txBox="1"/>
            <p:nvPr/>
          </p:nvSpPr>
          <p:spPr>
            <a:xfrm>
              <a:off x="8326625" y="3161823"/>
              <a:ext cx="2725632" cy="1631383"/>
            </a:xfrm>
            <a:prstGeom prst="rect">
              <a:avLst/>
            </a:prstGeom>
            <a:noFill/>
          </p:spPr>
          <p:txBody>
            <a:bodyPr wrap="square" lIns="91603" tIns="45803" rIns="91603" bIns="45803" rtlCol="0">
              <a:spAutoFit/>
            </a:bodyPr>
            <a:lstStyle/>
            <a:p>
              <a:pPr marL="285750" indent="-285750">
                <a:lnSpc>
                  <a:spcPct val="150000"/>
                </a:lnSpc>
                <a:spcBef>
                  <a:spcPts val="600"/>
                </a:spcBef>
                <a:spcAft>
                  <a:spcPts val="600"/>
                </a:spcAft>
                <a:buFont typeface="Arial" panose="020B0604020202020204" pitchFamily="34" charset="0"/>
                <a:buChar char="•"/>
                <a:defRPr/>
              </a:pPr>
              <a:r>
                <a:rPr lang="zh-CN" altLang="en-US" sz="2000" kern="100" dirty="0">
                  <a:latin typeface="楷体" panose="02010609060101010101" pitchFamily="49" charset="-122"/>
                  <a:ea typeface="楷体" panose="02010609060101010101" pitchFamily="49" charset="-122"/>
                </a:rPr>
                <a:t>将原重点机构和重点场所人员监测合并</a:t>
              </a:r>
              <a:endParaRPr lang="en-US" altLang="zh-CN" sz="2000" kern="100" dirty="0">
                <a:latin typeface="楷体" panose="02010609060101010101" pitchFamily="49" charset="-122"/>
                <a:ea typeface="楷体" panose="02010609060101010101" pitchFamily="49" charset="-122"/>
              </a:endParaRPr>
            </a:p>
            <a:p>
              <a:pPr marL="285750" indent="-285750">
                <a:lnSpc>
                  <a:spcPct val="150000"/>
                </a:lnSpc>
                <a:spcBef>
                  <a:spcPts val="600"/>
                </a:spcBef>
                <a:spcAft>
                  <a:spcPts val="600"/>
                </a:spcAft>
                <a:buFont typeface="Arial" panose="020B0604020202020204" pitchFamily="34" charset="0"/>
                <a:buChar char="•"/>
                <a:defRPr/>
              </a:pPr>
              <a:r>
                <a:rPr lang="zh-CN" altLang="en-US" sz="2000" kern="100" dirty="0">
                  <a:solidFill>
                    <a:srgbClr val="FF0000"/>
                  </a:solidFill>
                  <a:latin typeface="楷体" panose="02010609060101010101" pitchFamily="49" charset="-122"/>
                  <a:ea typeface="楷体" panose="02010609060101010101" pitchFamily="49" charset="-122"/>
                </a:rPr>
                <a:t>更新</a:t>
              </a:r>
              <a:r>
                <a:rPr lang="zh-CN" altLang="en-US" sz="2000" kern="100" dirty="0">
                  <a:latin typeface="楷体" panose="02010609060101010101" pitchFamily="49" charset="-122"/>
                  <a:ea typeface="楷体" panose="02010609060101010101" pitchFamily="49" charset="-122"/>
                </a:rPr>
                <a:t>核酸检测要求</a:t>
              </a:r>
              <a:endParaRPr lang="zh-CN" altLang="en-US" sz="2000" kern="100" dirty="0">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47" name="文本框 46"/>
            <p:cNvSpPr txBox="1"/>
            <p:nvPr/>
          </p:nvSpPr>
          <p:spPr>
            <a:xfrm>
              <a:off x="8286244" y="2436410"/>
              <a:ext cx="2766014" cy="707886"/>
            </a:xfrm>
            <a:prstGeom prst="rect">
              <a:avLst/>
            </a:prstGeom>
            <a:noFill/>
          </p:spPr>
          <p:txBody>
            <a:bodyPr wrap="square" rtlCol="0">
              <a:spAutoFit/>
            </a:bodyPr>
            <a:lstStyle/>
            <a:p>
              <a:pPr algn="ctr"/>
              <a:r>
                <a:rPr lang="en-US" altLang="zh-CN" sz="2000" b="1" spc="130" dirty="0">
                  <a:solidFill>
                    <a:srgbClr val="FFFFFF"/>
                  </a:solidFill>
                  <a:latin typeface="楷体" panose="02010609060101010101" pitchFamily="49" charset="-122"/>
                  <a:ea typeface="楷体" panose="02010609060101010101" pitchFamily="49" charset="-122"/>
                </a:rPr>
                <a:t>3.</a:t>
              </a:r>
              <a:r>
                <a:rPr lang="zh-CN" altLang="en-US" sz="2000" b="1" spc="130" dirty="0">
                  <a:solidFill>
                    <a:srgbClr val="FFFFFF"/>
                  </a:solidFill>
                  <a:latin typeface="楷体" panose="02010609060101010101" pitchFamily="49" charset="-122"/>
                  <a:ea typeface="楷体" panose="02010609060101010101" pitchFamily="49" charset="-122"/>
                </a:rPr>
                <a:t>重点场所和</a:t>
              </a:r>
              <a:endParaRPr lang="en-US" altLang="zh-CN" sz="2000" b="1" spc="130" dirty="0">
                <a:solidFill>
                  <a:srgbClr val="FFFFFF"/>
                </a:solidFill>
                <a:latin typeface="楷体" panose="02010609060101010101" pitchFamily="49" charset="-122"/>
                <a:ea typeface="楷体" panose="02010609060101010101" pitchFamily="49" charset="-122"/>
              </a:endParaRPr>
            </a:p>
            <a:p>
              <a:pPr algn="ctr"/>
              <a:r>
                <a:rPr lang="zh-CN" altLang="en-US" sz="2000" b="1" spc="130" dirty="0">
                  <a:solidFill>
                    <a:srgbClr val="FFFFFF"/>
                  </a:solidFill>
                  <a:latin typeface="楷体" panose="02010609060101010101" pitchFamily="49" charset="-122"/>
                  <a:ea typeface="楷体" panose="02010609060101010101" pitchFamily="49" charset="-122"/>
                </a:rPr>
                <a:t>机构人员</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503238"/>
          </a:xfrm>
        </p:spPr>
        <p:txBody>
          <a:bodyPr vert="horz" wrap="square" lIns="91440" tIns="45720" rIns="91440" bIns="45720" numCol="1" anchor="ctr" anchorCtr="0" compatLnSpc="1"/>
          <a:lstStyle/>
          <a:p>
            <a:pPr eaLnBrk="1" hangingPunct="1">
              <a:defRPr/>
            </a:pPr>
            <a:r>
              <a:rPr lang="zh-CN" altLang="en-US" kern="1200" dirty="0">
                <a:solidFill>
                  <a:schemeClr val="accent6"/>
                </a:solidFill>
                <a:latin typeface="黑体" panose="02010609060101010101" pitchFamily="2" charset="-122"/>
              </a:rPr>
              <a:t>风险职业人群监测</a:t>
            </a:r>
          </a:p>
        </p:txBody>
      </p:sp>
      <p:graphicFrame>
        <p:nvGraphicFramePr>
          <p:cNvPr id="3" name="表格 2"/>
          <p:cNvGraphicFramePr>
            <a:graphicFrameLocks noGrp="1"/>
          </p:cNvGraphicFramePr>
          <p:nvPr/>
        </p:nvGraphicFramePr>
        <p:xfrm>
          <a:off x="467544" y="1332485"/>
          <a:ext cx="8064896" cy="5102961"/>
        </p:xfrm>
        <a:graphic>
          <a:graphicData uri="http://schemas.openxmlformats.org/drawingml/2006/table">
            <a:tbl>
              <a:tblPr firstRow="1" firstCol="1" bandRow="1"/>
              <a:tblGrid>
                <a:gridCol w="576064"/>
                <a:gridCol w="4248472"/>
                <a:gridCol w="3240360"/>
              </a:tblGrid>
              <a:tr h="359256">
                <a:tc>
                  <a:txBody>
                    <a:bodyPr/>
                    <a:lstStyle/>
                    <a:p>
                      <a:pPr algn="ctr"/>
                      <a:r>
                        <a:rPr lang="zh-CN" sz="1800" b="1" kern="0" dirty="0">
                          <a:effectLst/>
                          <a:latin typeface="楷体" panose="02010609060101010101" pitchFamily="49" charset="-122"/>
                          <a:ea typeface="楷体" panose="02010609060101010101" pitchFamily="49" charset="-122"/>
                          <a:cs typeface="仿宋_GB2312" panose="02010609030101010101" pitchFamily="49" charset="-122"/>
                        </a:rPr>
                        <a:t>序号</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dirty="0">
                          <a:effectLst/>
                          <a:latin typeface="楷体" panose="02010609060101010101" pitchFamily="49" charset="-122"/>
                          <a:ea typeface="楷体" panose="02010609060101010101" pitchFamily="49" charset="-122"/>
                          <a:cs typeface="仿宋_GB2312" panose="02010609030101010101" pitchFamily="49" charset="-122"/>
                        </a:rPr>
                        <a:t>人群类别</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a:effectLst/>
                          <a:latin typeface="楷体" panose="02010609060101010101" pitchFamily="49" charset="-122"/>
                          <a:ea typeface="楷体" panose="02010609060101010101" pitchFamily="49" charset="-122"/>
                          <a:cs typeface="仿宋_GB2312" panose="02010609030101010101" pitchFamily="49" charset="-122"/>
                        </a:rPr>
                        <a:t>核酸检测要求</a:t>
                      </a:r>
                      <a:endParaRPr lang="zh-CN" sz="1800" kern="10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22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跨境交通工具司乘、保洁、维修等人员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r>
                        <a:rPr lang="zh-CN" sz="1800" kern="0">
                          <a:effectLst/>
                          <a:latin typeface="楷体" panose="02010609060101010101" pitchFamily="49" charset="-122"/>
                          <a:ea typeface="楷体" panose="02010609060101010101" pitchFamily="49" charset="-122"/>
                          <a:cs typeface="仿宋_GB2312" panose="02010609030101010101" pitchFamily="49" charset="-122"/>
                        </a:rPr>
                        <a:t>作业期间每天</a:t>
                      </a:r>
                      <a:r>
                        <a:rPr lang="en-US" sz="1800" kern="0" dirty="0">
                          <a:effectLst/>
                          <a:latin typeface="楷体" panose="02010609060101010101" pitchFamily="49" charset="-122"/>
                          <a:ea typeface="楷体" panose="02010609060101010101" pitchFamily="49" charset="-122"/>
                          <a:cs typeface="Times New Roman" panose="02020603050405020304" pitchFamily="18" charset="0"/>
                        </a:rPr>
                        <a:t>1</a:t>
                      </a:r>
                      <a:r>
                        <a:rPr lang="zh-CN" sz="1800" kern="0">
                          <a:effectLst/>
                          <a:latin typeface="楷体" panose="02010609060101010101" pitchFamily="49" charset="-122"/>
                          <a:ea typeface="楷体" panose="02010609060101010101" pitchFamily="49" charset="-122"/>
                          <a:cs typeface="仿宋_GB2312" panose="02010609030101010101" pitchFamily="49" charset="-122"/>
                        </a:rPr>
                        <a:t>次全员核酸检测</a:t>
                      </a:r>
                      <a:endParaRPr lang="zh-CN" sz="1800" kern="10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2</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口岸进口物品搬运人员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35925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3</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进口冷链食品储存加工企业一线人员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341169">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4</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集中隔离场所工作人员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346158">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5</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定点医疗机构的工作人员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35925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6</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普通医疗机构发热门诊相关医务人员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zh-CN" sz="1800" kern="0">
                          <a:effectLst/>
                          <a:latin typeface="楷体" panose="02010609060101010101" pitchFamily="49" charset="-122"/>
                          <a:ea typeface="楷体" panose="02010609060101010101" pitchFamily="49" charset="-122"/>
                          <a:cs typeface="仿宋_GB2312" panose="02010609030101010101" pitchFamily="49" charset="-122"/>
                        </a:rPr>
                        <a:t>每天</a:t>
                      </a:r>
                      <a:r>
                        <a:rPr lang="en-US" sz="1800" kern="0" dirty="0">
                          <a:effectLst/>
                          <a:latin typeface="楷体" panose="02010609060101010101" pitchFamily="49" charset="-122"/>
                          <a:ea typeface="楷体" panose="02010609060101010101" pitchFamily="49" charset="-122"/>
                          <a:cs typeface="Times New Roman" panose="02020603050405020304" pitchFamily="18" charset="0"/>
                        </a:rPr>
                        <a:t>1</a:t>
                      </a:r>
                      <a:r>
                        <a:rPr lang="zh-CN" sz="1800" kern="0">
                          <a:effectLst/>
                          <a:latin typeface="楷体" panose="02010609060101010101" pitchFamily="49" charset="-122"/>
                          <a:ea typeface="楷体" panose="02010609060101010101" pitchFamily="49" charset="-122"/>
                          <a:cs typeface="仿宋_GB2312" panose="02010609030101010101" pitchFamily="49" charset="-122"/>
                        </a:rPr>
                        <a:t>检</a:t>
                      </a:r>
                      <a:endParaRPr lang="zh-CN" sz="1800" kern="10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885">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7</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海关、移民管理部门等其他直接接触入境人员和物品的一线人员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324328">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8</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快递、外卖</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l"/>
                      <a:r>
                        <a:rPr lang="zh-CN" sz="1800" kern="0" dirty="0">
                          <a:effectLst/>
                          <a:latin typeface="楷体" panose="02010609060101010101" pitchFamily="49" charset="-122"/>
                          <a:ea typeface="楷体" panose="02010609060101010101" pitchFamily="49" charset="-122"/>
                          <a:cs typeface="仿宋_GB2312" panose="02010609030101010101" pitchFamily="49" charset="-122"/>
                        </a:rPr>
                        <a:t>每周</a:t>
                      </a:r>
                      <a:r>
                        <a:rPr lang="en-US" sz="1800" kern="0" dirty="0">
                          <a:effectLst/>
                          <a:latin typeface="楷体" panose="02010609060101010101" pitchFamily="49" charset="-122"/>
                          <a:ea typeface="楷体" panose="02010609060101010101" pitchFamily="49" charset="-122"/>
                          <a:cs typeface="仿宋_GB2312" panose="02010609030101010101" pitchFamily="49" charset="-122"/>
                        </a:rPr>
                        <a:t>2</a:t>
                      </a:r>
                      <a:r>
                        <a:rPr lang="zh-CN" sz="1800" kern="0" dirty="0">
                          <a:effectLst/>
                          <a:latin typeface="楷体" panose="02010609060101010101" pitchFamily="49" charset="-122"/>
                          <a:ea typeface="楷体" panose="02010609060101010101" pitchFamily="49" charset="-122"/>
                          <a:cs typeface="仿宋_GB2312" panose="02010609030101010101" pitchFamily="49" charset="-122"/>
                        </a:rPr>
                        <a:t>次全员核酸检测。</a:t>
                      </a:r>
                      <a:endParaRPr lang="en-US" altLang="zh-CN" sz="1800" kern="0" dirty="0">
                        <a:effectLst/>
                        <a:latin typeface="楷体" panose="02010609060101010101" pitchFamily="49" charset="-122"/>
                        <a:ea typeface="楷体" panose="02010609060101010101" pitchFamily="49" charset="-122"/>
                        <a:cs typeface="仿宋_GB2312" panose="02010609030101010101" pitchFamily="49" charset="-122"/>
                      </a:endParaRPr>
                    </a:p>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如辖区出现</a:t>
                      </a:r>
                      <a:r>
                        <a:rPr lang="en-US" sz="1800" kern="0" dirty="0">
                          <a:effectLst/>
                          <a:latin typeface="楷体" panose="02010609060101010101" pitchFamily="49" charset="-122"/>
                          <a:ea typeface="楷体" panose="02010609060101010101" pitchFamily="49" charset="-122"/>
                          <a:cs typeface="Times New Roman" panose="02020603050405020304" pitchFamily="18" charset="0"/>
                        </a:rPr>
                        <a:t>1</a:t>
                      </a:r>
                      <a:r>
                        <a:rPr lang="zh-CN" sz="1800" kern="0" dirty="0">
                          <a:effectLst/>
                          <a:latin typeface="楷体" panose="02010609060101010101" pitchFamily="49" charset="-122"/>
                          <a:ea typeface="楷体" panose="02010609060101010101" pitchFamily="49" charset="-122"/>
                          <a:cs typeface="Times New Roman" panose="02020603050405020304" pitchFamily="18" charset="0"/>
                        </a:rPr>
                        <a:t>例及以上本土疫情时，根据疫情扩散风险及当地疫情防控要求增加核酸检测频次。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p>
                      <a:pPr algn="l"/>
                      <a:r>
                        <a:rPr lang="en-US" sz="1800" kern="0" dirty="0">
                          <a:effectLst/>
                          <a:latin typeface="楷体" panose="02010609060101010101" pitchFamily="49" charset="-122"/>
                          <a:ea typeface="楷体" panose="02010609060101010101" pitchFamily="49" charset="-122"/>
                          <a:cs typeface="仿宋_GB2312" panose="02010609030101010101" pitchFamily="49" charset="-122"/>
                        </a:rPr>
                        <a:t> </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9</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酒店服务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10</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装修装卸服务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11</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口岸管理服务人员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12</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交通运输服务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35925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13</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商场超市和农（集）贸市场工作人员等</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35925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14</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普通医疗机构除发热门诊以外的工作人员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bl>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476672"/>
            <a:ext cx="8229600" cy="503238"/>
          </a:xfrm>
        </p:spPr>
        <p:txBody>
          <a:bodyPr vert="horz" wrap="square" lIns="91440" tIns="45720" rIns="91440" bIns="45720" numCol="1" anchor="ctr" anchorCtr="0" compatLnSpc="1"/>
          <a:lstStyle/>
          <a:p>
            <a:pPr eaLnBrk="1" hangingPunct="1">
              <a:defRPr/>
            </a:pPr>
            <a:r>
              <a:rPr lang="zh-CN" altLang="en-US" kern="1200" dirty="0">
                <a:solidFill>
                  <a:schemeClr val="accent6"/>
                </a:solidFill>
                <a:latin typeface="黑体" panose="02010609060101010101" pitchFamily="2" charset="-122"/>
              </a:rPr>
              <a:t>重点机构和场所人员监测</a:t>
            </a:r>
          </a:p>
        </p:txBody>
      </p:sp>
      <p:graphicFrame>
        <p:nvGraphicFramePr>
          <p:cNvPr id="5" name="表格 4"/>
          <p:cNvGraphicFramePr>
            <a:graphicFrameLocks noGrp="1"/>
          </p:cNvGraphicFramePr>
          <p:nvPr/>
        </p:nvGraphicFramePr>
        <p:xfrm>
          <a:off x="1043608" y="1628801"/>
          <a:ext cx="7416824" cy="3168351"/>
        </p:xfrm>
        <a:graphic>
          <a:graphicData uri="http://schemas.openxmlformats.org/drawingml/2006/table">
            <a:tbl>
              <a:tblPr firstRow="1" firstCol="1" bandRow="1"/>
              <a:tblGrid>
                <a:gridCol w="682007"/>
                <a:gridCol w="3578721"/>
                <a:gridCol w="3156096"/>
              </a:tblGrid>
              <a:tr h="506358">
                <a:tc>
                  <a:txBody>
                    <a:bodyPr/>
                    <a:lstStyle/>
                    <a:p>
                      <a:pPr algn="ctr"/>
                      <a:r>
                        <a:rPr lang="zh-CN" sz="1800" b="1" kern="0" dirty="0">
                          <a:effectLst/>
                          <a:latin typeface="楷体" panose="02010609060101010101" pitchFamily="49" charset="-122"/>
                          <a:ea typeface="楷体" panose="02010609060101010101" pitchFamily="49" charset="-122"/>
                          <a:cs typeface="仿宋_GB2312" panose="02010609030101010101" pitchFamily="49" charset="-122"/>
                        </a:rPr>
                        <a:t>序号</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dirty="0">
                          <a:effectLst/>
                          <a:latin typeface="楷体" panose="02010609060101010101" pitchFamily="49" charset="-122"/>
                          <a:ea typeface="楷体" panose="02010609060101010101" pitchFamily="49" charset="-122"/>
                          <a:cs typeface="仿宋_GB2312" panose="02010609030101010101" pitchFamily="49" charset="-122"/>
                        </a:rPr>
                        <a:t>人群类别</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a:effectLst/>
                          <a:latin typeface="楷体" panose="02010609060101010101" pitchFamily="49" charset="-122"/>
                          <a:ea typeface="楷体" panose="02010609060101010101" pitchFamily="49" charset="-122"/>
                          <a:cs typeface="仿宋_GB2312" panose="02010609030101010101" pitchFamily="49" charset="-122"/>
                        </a:rPr>
                        <a:t>核酸检测要求</a:t>
                      </a:r>
                      <a:endParaRPr lang="zh-CN" sz="1800" kern="10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045">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学校和托幼机构、培训机构</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 </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辖区内出现</a:t>
                      </a: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例及以上本土疫情后，应及时组织完成</a:t>
                      </a: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次全员核酸检测</a:t>
                      </a:r>
                      <a:r>
                        <a:rPr lang="zh-CN" altLang="en-US" sz="1800" kern="0" dirty="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800" kern="0" dirty="0">
                        <a:effectLst/>
                        <a:latin typeface="Times New Roman" panose="02020603050405020304" pitchFamily="18" charset="0"/>
                        <a:ea typeface="楷体" panose="02010609060101010101" pitchFamily="49" charset="-122"/>
                        <a:cs typeface="Times New Roman" panose="02020603050405020304" pitchFamily="18" charset="0"/>
                      </a:endParaRPr>
                    </a:p>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后续可根据检测结果及疫情扩散风险按照每天至少</a:t>
                      </a: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20%</a:t>
                      </a:r>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的抽样比例或辖区检测要求开展核酸检测。</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50">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2</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养老和儿童福利领域服务机构</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415938">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3</a:t>
                      </a:r>
                      <a:endParaRPr lang="zh-CN" sz="18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精神专科医院</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507209">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4</a:t>
                      </a:r>
                      <a:endParaRPr lang="zh-CN" sz="18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监管场所</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484104">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5</a:t>
                      </a:r>
                      <a:endParaRPr lang="zh-CN" sz="18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生产车间</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r h="353547">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6</a:t>
                      </a:r>
                      <a:endParaRPr lang="zh-CN" sz="18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建筑工地</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r>
            </a:tbl>
          </a:graphicData>
        </a:graphic>
      </p:graphicFrame>
      <p:sp>
        <p:nvSpPr>
          <p:cNvPr id="3" name="矩形 2"/>
          <p:cNvSpPr/>
          <p:nvPr/>
        </p:nvSpPr>
        <p:spPr>
          <a:xfrm>
            <a:off x="327295" y="5229200"/>
            <a:ext cx="8820472" cy="1200329"/>
          </a:xfrm>
          <a:prstGeom prst="rect">
            <a:avLst/>
          </a:prstGeom>
        </p:spPr>
        <p:txBody>
          <a:bodyPr wrap="square">
            <a:spAutoFit/>
          </a:bodyPr>
          <a:lstStyle/>
          <a:p>
            <a:pPr marL="285750" indent="-285750">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rPr>
              <a:t>辖区本土疫情发生后，</a:t>
            </a:r>
            <a:r>
              <a:rPr lang="zh-CN" altLang="en-US" sz="2400" dirty="0">
                <a:solidFill>
                  <a:srgbClr val="C00000"/>
                </a:solidFill>
                <a:latin typeface="华文楷体" panose="02010600040101010101" pitchFamily="2" charset="-122"/>
                <a:ea typeface="华文楷体" panose="02010600040101010101" pitchFamily="2" charset="-122"/>
              </a:rPr>
              <a:t>应及时根据流调结果分析研判疫情波及范围，</a:t>
            </a:r>
            <a:r>
              <a:rPr lang="zh-CN" altLang="en-US" sz="2400" dirty="0">
                <a:latin typeface="华文楷体" panose="02010600040101010101" pitchFamily="2" charset="-122"/>
                <a:ea typeface="华文楷体" panose="02010600040101010101" pitchFamily="2" charset="-122"/>
              </a:rPr>
              <a:t>对于疫情波及到的乡镇（街道），或者县（区）范围内的学校等集体机构快速组织开展一次全员核酸检测进行摸底。</a:t>
            </a: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460744" y="402212"/>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-5</a:t>
            </a:r>
            <a:endParaRPr lang="zh-CN" altLang="en-US" dirty="0">
              <a:solidFill>
                <a:schemeClr val="accent6"/>
              </a:solidFill>
            </a:endParaRPr>
          </a:p>
        </p:txBody>
      </p:sp>
      <p:sp>
        <p:nvSpPr>
          <p:cNvPr id="5" name="文本框 4"/>
          <p:cNvSpPr txBox="1"/>
          <p:nvPr/>
        </p:nvSpPr>
        <p:spPr>
          <a:xfrm>
            <a:off x="409938" y="1489151"/>
            <a:ext cx="3888432" cy="523220"/>
          </a:xfrm>
          <a:prstGeom prst="rect">
            <a:avLst/>
          </a:prstGeom>
          <a:noFill/>
        </p:spPr>
        <p:txBody>
          <a:bodyPr wrap="square" rtlCol="0">
            <a:spAutoFit/>
          </a:bodyPr>
          <a:lstStyle/>
          <a:p>
            <a:pPr marL="457200" indent="-457200" algn="just" eaLnBrk="0" hangingPunct="0">
              <a:spcBef>
                <a:spcPct val="20000"/>
              </a:spcBef>
              <a:buClr>
                <a:schemeClr val="tx1"/>
              </a:buClr>
              <a:buSzPct val="80000"/>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多渠道监测预警</a:t>
            </a:r>
          </a:p>
        </p:txBody>
      </p:sp>
      <p:grpSp>
        <p:nvGrpSpPr>
          <p:cNvPr id="30" name="组合 29"/>
          <p:cNvGrpSpPr/>
          <p:nvPr/>
        </p:nvGrpSpPr>
        <p:grpSpPr>
          <a:xfrm>
            <a:off x="853632" y="2251089"/>
            <a:ext cx="3725428" cy="3914215"/>
            <a:chOff x="1328196" y="2419207"/>
            <a:chExt cx="2570050" cy="3385186"/>
          </a:xfrm>
        </p:grpSpPr>
        <p:sp>
          <p:nvSpPr>
            <p:cNvPr id="31" name="平行四边形 30"/>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2" name="矩形 31"/>
            <p:cNvSpPr/>
            <p:nvPr/>
          </p:nvSpPr>
          <p:spPr>
            <a:xfrm>
              <a:off x="1407032" y="2419207"/>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3" name="矩形 32"/>
            <p:cNvSpPr/>
            <p:nvPr/>
          </p:nvSpPr>
          <p:spPr>
            <a:xfrm>
              <a:off x="1407031" y="5651813"/>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4" name="TextBox 43"/>
            <p:cNvSpPr txBox="1"/>
            <p:nvPr/>
          </p:nvSpPr>
          <p:spPr>
            <a:xfrm>
              <a:off x="1328196" y="3260179"/>
              <a:ext cx="2570050" cy="462467"/>
            </a:xfrm>
            <a:prstGeom prst="rect">
              <a:avLst/>
            </a:prstGeom>
            <a:noFill/>
          </p:spPr>
          <p:txBody>
            <a:bodyPr wrap="square" lIns="91603" tIns="45803" rIns="91603" bIns="45803" rtlCol="0">
              <a:spAutoFit/>
            </a:bodyPr>
            <a:lstStyle/>
            <a:p>
              <a:pPr marL="285750" indent="-285750">
                <a:lnSpc>
                  <a:spcPct val="150000"/>
                </a:lnSpc>
                <a:spcBef>
                  <a:spcPts val="600"/>
                </a:spcBef>
                <a:spcAft>
                  <a:spcPts val="600"/>
                </a:spcAft>
                <a:buFont typeface="Arial" panose="020B0604020202020204" pitchFamily="34" charset="0"/>
                <a:buChar char="•"/>
                <a:defRPr/>
              </a:pPr>
              <a:endParaRPr lang="zh-CN" altLang="en-US" sz="2000" kern="100" dirty="0">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35" name="文本框 34"/>
            <p:cNvSpPr txBox="1"/>
            <p:nvPr/>
          </p:nvSpPr>
          <p:spPr>
            <a:xfrm>
              <a:off x="1341751" y="2544066"/>
              <a:ext cx="2554069" cy="442928"/>
            </a:xfrm>
            <a:prstGeom prst="rect">
              <a:avLst/>
            </a:prstGeom>
            <a:noFill/>
          </p:spPr>
          <p:txBody>
            <a:bodyPr wrap="square" rtlCol="0">
              <a:spAutoFit/>
            </a:bodyPr>
            <a:lstStyle/>
            <a:p>
              <a:pPr algn="ctr"/>
              <a:r>
                <a:rPr lang="en-US" altLang="zh-CN" sz="2400" b="1" spc="130" dirty="0">
                  <a:solidFill>
                    <a:srgbClr val="FFFFFF"/>
                  </a:solidFill>
                  <a:latin typeface="楷体" panose="02010609060101010101" pitchFamily="49" charset="-122"/>
                  <a:ea typeface="楷体" panose="02010609060101010101" pitchFamily="49" charset="-122"/>
                </a:rPr>
                <a:t>4.</a:t>
              </a:r>
              <a:r>
                <a:rPr lang="zh-CN" altLang="en-US" sz="2400" b="1" spc="130" dirty="0">
                  <a:solidFill>
                    <a:srgbClr val="FFFFFF"/>
                  </a:solidFill>
                  <a:latin typeface="楷体" panose="02010609060101010101" pitchFamily="49" charset="-122"/>
                  <a:ea typeface="楷体" panose="02010609060101010101" pitchFamily="49" charset="-122"/>
                </a:rPr>
                <a:t>社区管理人群</a:t>
              </a:r>
            </a:p>
          </p:txBody>
        </p:sp>
      </p:grpSp>
      <p:grpSp>
        <p:nvGrpSpPr>
          <p:cNvPr id="22" name="组合 21"/>
          <p:cNvGrpSpPr/>
          <p:nvPr/>
        </p:nvGrpSpPr>
        <p:grpSpPr>
          <a:xfrm>
            <a:off x="4559100" y="2251089"/>
            <a:ext cx="3901332" cy="3914215"/>
            <a:chOff x="1260700" y="2419207"/>
            <a:chExt cx="2651338" cy="3385186"/>
          </a:xfrm>
        </p:grpSpPr>
        <p:sp>
          <p:nvSpPr>
            <p:cNvPr id="23" name="平行四边形 22"/>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1407032" y="2419207"/>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5" name="矩形 24"/>
            <p:cNvSpPr/>
            <p:nvPr/>
          </p:nvSpPr>
          <p:spPr>
            <a:xfrm>
              <a:off x="1407031" y="5651813"/>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6" name="TextBox 43"/>
            <p:cNvSpPr txBox="1"/>
            <p:nvPr/>
          </p:nvSpPr>
          <p:spPr>
            <a:xfrm>
              <a:off x="1357969" y="3160336"/>
              <a:ext cx="2554069" cy="1810160"/>
            </a:xfrm>
            <a:prstGeom prst="rect">
              <a:avLst/>
            </a:prstGeom>
            <a:noFill/>
          </p:spPr>
          <p:txBody>
            <a:bodyPr wrap="square" lIns="91603" tIns="45803" rIns="91603" bIns="45803" rtlCol="0">
              <a:spAutoFit/>
            </a:bodyPr>
            <a:lstStyle/>
            <a:p>
              <a:pPr marL="285750" indent="-285750">
                <a:spcBef>
                  <a:spcPts val="600"/>
                </a:spcBef>
                <a:spcAft>
                  <a:spcPts val="600"/>
                </a:spcAft>
                <a:buFont typeface="Arial" panose="020B0604020202020204" pitchFamily="34" charset="0"/>
                <a:buChar char="•"/>
                <a:defRPr/>
              </a:pPr>
              <a:r>
                <a:rPr lang="zh-CN" altLang="zh-CN" sz="2000" kern="100" dirty="0">
                  <a:latin typeface="楷体" panose="02010609060101010101" pitchFamily="49" charset="-122"/>
                  <a:ea typeface="楷体" panose="02010609060101010101" pitchFamily="49" charset="-122"/>
                </a:rPr>
                <a:t>对启用的集中隔离场所</a:t>
              </a:r>
              <a:r>
                <a:rPr lang="zh-CN" altLang="en-US" sz="2000" kern="100" dirty="0">
                  <a:latin typeface="楷体" panose="02010609060101010101" pitchFamily="49" charset="-122"/>
                  <a:ea typeface="楷体" panose="02010609060101010101" pitchFamily="49" charset="-122"/>
                </a:rPr>
                <a:t>和医疗机构</a:t>
              </a:r>
              <a:r>
                <a:rPr lang="zh-CN" altLang="zh-CN" sz="2000" kern="100" dirty="0">
                  <a:latin typeface="楷体" panose="02010609060101010101" pitchFamily="49" charset="-122"/>
                  <a:ea typeface="楷体" panose="02010609060101010101" pitchFamily="49" charset="-122"/>
                </a:rPr>
                <a:t>定期开展环境核酸检测。</a:t>
              </a:r>
              <a:endParaRPr lang="en-US" altLang="zh-CN" sz="2000" kern="100" dirty="0">
                <a:latin typeface="楷体" panose="02010609060101010101" pitchFamily="49" charset="-122"/>
                <a:ea typeface="楷体" panose="02010609060101010101" pitchFamily="49" charset="-122"/>
              </a:endParaRPr>
            </a:p>
            <a:p>
              <a:pPr marL="285750" indent="-285750">
                <a:spcBef>
                  <a:spcPts val="600"/>
                </a:spcBef>
                <a:spcAft>
                  <a:spcPts val="600"/>
                </a:spcAft>
                <a:buFont typeface="Arial" panose="020B0604020202020204" pitchFamily="34" charset="0"/>
                <a:buChar char="•"/>
                <a:defRPr/>
              </a:pPr>
              <a:r>
                <a:rPr lang="zh-CN" altLang="en-US" sz="2000" kern="100" dirty="0">
                  <a:solidFill>
                    <a:srgbClr val="C00000"/>
                  </a:solidFill>
                  <a:latin typeface="楷体" panose="02010609060101010101" pitchFamily="49" charset="-122"/>
                  <a:ea typeface="楷体" panose="02010609060101010101" pitchFamily="49" charset="-122"/>
                </a:rPr>
                <a:t>新增</a:t>
              </a:r>
              <a:r>
                <a:rPr lang="zh-CN" altLang="en-US" sz="2000" kern="100" dirty="0">
                  <a:latin typeface="楷体" panose="02010609060101010101" pitchFamily="49" charset="-122"/>
                  <a:ea typeface="楷体" panose="02010609060101010101" pitchFamily="49" charset="-122"/>
                  <a:sym typeface="字魂35号-经典雅黑" panose="00000500000000000000" pitchFamily="2" charset="-122"/>
                </a:rPr>
                <a:t>解除集中隔离前采集隔离房间内物品、环境标本进行核酸检测</a:t>
              </a:r>
              <a:r>
                <a:rPr lang="zh-CN" altLang="en-US" sz="2000" kern="100" dirty="0">
                  <a:solidFill>
                    <a:srgbClr val="C00000"/>
                  </a:solidFill>
                  <a:latin typeface="楷体" panose="02010609060101010101" pitchFamily="49" charset="-122"/>
                  <a:ea typeface="楷体" panose="02010609060101010101" pitchFamily="49" charset="-122"/>
                  <a:sym typeface="字魂35号-经典雅黑" panose="00000500000000000000" pitchFamily="2" charset="-122"/>
                </a:rPr>
                <a:t>。</a:t>
              </a:r>
              <a:endParaRPr lang="en-US" altLang="zh-CN" sz="2000" kern="100" dirty="0">
                <a:solidFill>
                  <a:srgbClr val="C00000"/>
                </a:solidFill>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27" name="文本框 26"/>
            <p:cNvSpPr txBox="1"/>
            <p:nvPr/>
          </p:nvSpPr>
          <p:spPr>
            <a:xfrm>
              <a:off x="1260700" y="2442601"/>
              <a:ext cx="2554069" cy="679155"/>
            </a:xfrm>
            <a:prstGeom prst="rect">
              <a:avLst/>
            </a:prstGeom>
            <a:noFill/>
          </p:spPr>
          <p:txBody>
            <a:bodyPr wrap="square" rtlCol="0">
              <a:spAutoFit/>
            </a:bodyPr>
            <a:lstStyle/>
            <a:p>
              <a:pPr algn="ctr"/>
              <a:r>
                <a:rPr lang="en-US" altLang="zh-CN" sz="2000" b="1" spc="130" dirty="0">
                  <a:solidFill>
                    <a:srgbClr val="FFFFFF"/>
                  </a:solidFill>
                  <a:latin typeface="楷体" panose="02010609060101010101" pitchFamily="49" charset="-122"/>
                  <a:ea typeface="楷体" panose="02010609060101010101" pitchFamily="49" charset="-122"/>
                </a:rPr>
                <a:t>5.</a:t>
              </a:r>
              <a:r>
                <a:rPr lang="zh-CN" altLang="en-US" sz="2000" b="1" spc="130" dirty="0">
                  <a:solidFill>
                    <a:srgbClr val="FFFFFF"/>
                  </a:solidFill>
                  <a:latin typeface="楷体" panose="02010609060101010101" pitchFamily="49" charset="-122"/>
                  <a:ea typeface="楷体" panose="02010609060101010101" pitchFamily="49" charset="-122"/>
                </a:rPr>
                <a:t>集中隔离场所</a:t>
              </a:r>
              <a:endParaRPr lang="en-US" altLang="zh-CN" sz="2000" b="1" spc="130" dirty="0">
                <a:solidFill>
                  <a:srgbClr val="FFFFFF"/>
                </a:solidFill>
                <a:latin typeface="楷体" panose="02010609060101010101" pitchFamily="49" charset="-122"/>
                <a:ea typeface="楷体" panose="02010609060101010101" pitchFamily="49" charset="-122"/>
              </a:endParaRPr>
            </a:p>
            <a:p>
              <a:pPr algn="ctr"/>
              <a:r>
                <a:rPr lang="zh-CN" altLang="en-US" sz="2000" b="1" spc="130" dirty="0">
                  <a:solidFill>
                    <a:srgbClr val="FFFFFF"/>
                  </a:solidFill>
                  <a:latin typeface="楷体" panose="02010609060101010101" pitchFamily="49" charset="-122"/>
                  <a:ea typeface="楷体" panose="02010609060101010101" pitchFamily="49" charset="-122"/>
                </a:rPr>
                <a:t>和医疗机构</a:t>
              </a:r>
            </a:p>
          </p:txBody>
        </p:sp>
      </p:grpSp>
      <p:sp>
        <p:nvSpPr>
          <p:cNvPr id="29" name="文本框 28"/>
          <p:cNvSpPr txBox="1"/>
          <p:nvPr/>
        </p:nvSpPr>
        <p:spPr>
          <a:xfrm>
            <a:off x="804134" y="3099199"/>
            <a:ext cx="3760808" cy="2400657"/>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defRPr/>
            </a:pPr>
            <a:r>
              <a:rPr lang="zh-CN" altLang="en-US" sz="2000" kern="100" dirty="0">
                <a:solidFill>
                  <a:srgbClr val="C00000"/>
                </a:solidFill>
                <a:latin typeface="楷体" panose="02010609060101010101" pitchFamily="49" charset="-122"/>
                <a:ea typeface="楷体" panose="02010609060101010101" pitchFamily="49" charset="-122"/>
              </a:rPr>
              <a:t>新增</a:t>
            </a:r>
            <a:r>
              <a:rPr lang="zh-CN" altLang="zh-CN" sz="2000" kern="100" dirty="0">
                <a:latin typeface="楷体" panose="02010609060101010101" pitchFamily="49" charset="-122"/>
                <a:ea typeface="楷体" panose="02010609060101010101" pitchFamily="49" charset="-122"/>
              </a:rPr>
              <a:t>新冠肺炎感染者及其同住人员在出院（舱）后第</a:t>
            </a:r>
            <a:r>
              <a:rPr lang="en-US" altLang="zh-CN" sz="2000" kern="100" dirty="0">
                <a:latin typeface="楷体" panose="02010609060101010101" pitchFamily="49" charset="-122"/>
                <a:ea typeface="楷体" panose="02010609060101010101" pitchFamily="49" charset="-122"/>
              </a:rPr>
              <a:t>3</a:t>
            </a:r>
            <a:r>
              <a:rPr lang="zh-CN" altLang="zh-CN" sz="2000" kern="100" dirty="0">
                <a:latin typeface="楷体" panose="02010609060101010101" pitchFamily="49" charset="-122"/>
                <a:ea typeface="楷体" panose="02010609060101010101" pitchFamily="49" charset="-122"/>
              </a:rPr>
              <a:t>、</a:t>
            </a:r>
            <a:r>
              <a:rPr lang="en-US" altLang="zh-CN" sz="2000" kern="100" dirty="0">
                <a:latin typeface="楷体" panose="02010609060101010101" pitchFamily="49" charset="-122"/>
                <a:ea typeface="楷体" panose="02010609060101010101" pitchFamily="49" charset="-122"/>
              </a:rPr>
              <a:t>7</a:t>
            </a:r>
            <a:r>
              <a:rPr lang="zh-CN" altLang="zh-CN" sz="2000" kern="100" dirty="0">
                <a:latin typeface="楷体" panose="02010609060101010101" pitchFamily="49" charset="-122"/>
                <a:ea typeface="楷体" panose="02010609060101010101" pitchFamily="49" charset="-122"/>
              </a:rPr>
              <a:t>天各开展一次核酸检测</a:t>
            </a:r>
            <a:r>
              <a:rPr lang="zh-CN" altLang="en-US" sz="2000" kern="100" dirty="0">
                <a:latin typeface="楷体" panose="02010609060101010101" pitchFamily="49" charset="-122"/>
                <a:ea typeface="楷体" panose="02010609060101010101" pitchFamily="49" charset="-122"/>
              </a:rPr>
              <a:t>。</a:t>
            </a:r>
            <a:endParaRPr lang="en-US" altLang="zh-CN" sz="2000" kern="100" dirty="0">
              <a:latin typeface="楷体" panose="02010609060101010101" pitchFamily="49" charset="-122"/>
              <a:ea typeface="楷体" panose="02010609060101010101" pitchFamily="49" charset="-122"/>
            </a:endParaRPr>
          </a:p>
          <a:p>
            <a:pPr marL="285750" indent="-285750">
              <a:spcBef>
                <a:spcPts val="600"/>
              </a:spcBef>
              <a:spcAft>
                <a:spcPts val="600"/>
              </a:spcAft>
              <a:buFont typeface="Arial" panose="020B0604020202020204" pitchFamily="34" charset="0"/>
              <a:buChar char="•"/>
              <a:defRPr/>
            </a:pPr>
            <a:r>
              <a:rPr lang="zh-CN" altLang="zh-CN" sz="2000" kern="100" dirty="0">
                <a:latin typeface="楷体" panose="02010609060101010101" pitchFamily="49" charset="-122"/>
                <a:ea typeface="楷体" panose="02010609060101010101" pitchFamily="49" charset="-122"/>
              </a:rPr>
              <a:t>区域协查人员、涉疫场所暴露人员、解除闭环管理的高风险岗位从业人员等，按照防控要求开展核酸检测</a:t>
            </a:r>
            <a:r>
              <a:rPr lang="zh-CN" altLang="en-US" sz="2000" kern="100" dirty="0">
                <a:latin typeface="楷体" panose="02010609060101010101" pitchFamily="49" charset="-122"/>
                <a:ea typeface="楷体" panose="02010609060101010101" pitchFamily="49" charset="-122"/>
              </a:rPr>
              <a: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ctrTitle"/>
          </p:nvPr>
        </p:nvSpPr>
        <p:spPr>
          <a:xfrm>
            <a:off x="305435" y="1447800"/>
            <a:ext cx="8820785" cy="1727835"/>
          </a:xfrm>
        </p:spPr>
        <p:txBody>
          <a:bodyPr/>
          <a:lstStyle/>
          <a:p>
            <a:r>
              <a:rPr lang="zh-CN" altLang="zh-CN" sz="4000" dirty="0">
                <a:solidFill>
                  <a:schemeClr val="accent6"/>
                </a:solidFill>
              </a:rPr>
              <a:t>新型冠状病毒肺炎防控方案</a:t>
            </a:r>
            <a:r>
              <a:rPr lang="zh-CN" altLang="en-US" sz="4000" dirty="0">
                <a:solidFill>
                  <a:schemeClr val="accent6"/>
                </a:solidFill>
              </a:rPr>
              <a:t>解读</a:t>
            </a:r>
            <a:r>
              <a:rPr lang="en-US" altLang="zh-CN" sz="4000" dirty="0">
                <a:solidFill>
                  <a:schemeClr val="accent6"/>
                </a:solidFill>
              </a:rPr>
              <a:t/>
            </a:r>
            <a:br>
              <a:rPr lang="en-US" altLang="zh-CN" sz="4000" dirty="0">
                <a:solidFill>
                  <a:schemeClr val="accent6"/>
                </a:solidFill>
              </a:rPr>
            </a:br>
            <a:r>
              <a:rPr lang="en-US" altLang="zh-CN" sz="4000" dirty="0">
                <a:solidFill>
                  <a:schemeClr val="accent6"/>
                </a:solidFill>
              </a:rPr>
              <a:t>(</a:t>
            </a:r>
            <a:r>
              <a:rPr lang="zh-CN" altLang="zh-CN" sz="4000" dirty="0">
                <a:solidFill>
                  <a:schemeClr val="accent6"/>
                </a:solidFill>
              </a:rPr>
              <a:t>第</a:t>
            </a:r>
            <a:r>
              <a:rPr lang="zh-CN" altLang="en-US" sz="4000" dirty="0">
                <a:solidFill>
                  <a:schemeClr val="accent6"/>
                </a:solidFill>
              </a:rPr>
              <a:t>九</a:t>
            </a:r>
            <a:r>
              <a:rPr lang="zh-CN" altLang="zh-CN" sz="4000" dirty="0">
                <a:solidFill>
                  <a:schemeClr val="accent6"/>
                </a:solidFill>
              </a:rPr>
              <a:t>版</a:t>
            </a:r>
            <a:r>
              <a:rPr lang="en-US" altLang="zh-CN" sz="4000" dirty="0">
                <a:solidFill>
                  <a:schemeClr val="accent6"/>
                </a:solidFill>
              </a:rPr>
              <a:t>)</a:t>
            </a:r>
            <a:br>
              <a:rPr lang="en-US" altLang="zh-CN" sz="4000" dirty="0">
                <a:solidFill>
                  <a:schemeClr val="accent6"/>
                </a:solidFill>
              </a:rPr>
            </a:br>
            <a:r>
              <a:rPr lang="zh-CN" altLang="zh-CN" sz="4000" dirty="0">
                <a:gradFill>
                  <a:gsLst>
                    <a:gs pos="0">
                      <a:srgbClr val="FE4444"/>
                    </a:gs>
                    <a:gs pos="100000">
                      <a:srgbClr val="832B2B"/>
                    </a:gs>
                  </a:gsLst>
                  <a:lin scaled="0"/>
                </a:gradFill>
              </a:rPr>
              <a:t>全员培训</a:t>
            </a:r>
            <a:r>
              <a:rPr lang="zh-CN" altLang="zh-CN" sz="4000" dirty="0">
                <a:solidFill>
                  <a:schemeClr val="accent6"/>
                </a:solidFill>
                <a:latin typeface="微软雅黑" panose="020B0503020204020204" pitchFamily="34" charset="-122"/>
                <a:ea typeface="微软雅黑" panose="020B0503020204020204" pitchFamily="34" charset="-122"/>
              </a:rPr>
              <a:t/>
            </a:r>
            <a:br>
              <a:rPr lang="zh-CN" altLang="zh-CN" sz="4000" dirty="0">
                <a:solidFill>
                  <a:schemeClr val="accent6"/>
                </a:solidFill>
                <a:latin typeface="微软雅黑" panose="020B0503020204020204" pitchFamily="34" charset="-122"/>
                <a:ea typeface="微软雅黑" panose="020B0503020204020204" pitchFamily="34" charset="-122"/>
              </a:rPr>
            </a:br>
            <a:endParaRPr lang="zh-CN" altLang="zh-CN" sz="4000" dirty="0">
              <a:solidFill>
                <a:schemeClr val="accent6"/>
              </a:solidFill>
              <a:latin typeface="微软雅黑" panose="020B0503020204020204" pitchFamily="34" charset="-122"/>
              <a:ea typeface="微软雅黑" panose="020B0503020204020204" pitchFamily="34" charset="-122"/>
            </a:endParaRPr>
          </a:p>
        </p:txBody>
      </p:sp>
      <p:sp>
        <p:nvSpPr>
          <p:cNvPr id="20483" name="副标题 3"/>
          <p:cNvSpPr>
            <a:spLocks noGrp="1"/>
          </p:cNvSpPr>
          <p:nvPr>
            <p:ph type="subTitle" idx="1"/>
          </p:nvPr>
        </p:nvSpPr>
        <p:spPr>
          <a:xfrm>
            <a:off x="1331640" y="3717034"/>
            <a:ext cx="6400800" cy="1944687"/>
          </a:xfrm>
        </p:spPr>
        <p:txBody>
          <a:bodyPr/>
          <a:lstStyle/>
          <a:p>
            <a:pPr eaLnBrk="1" hangingPunct="1">
              <a:lnSpc>
                <a:spcPct val="150000"/>
              </a:lnSpc>
              <a:spcBef>
                <a:spcPct val="0"/>
              </a:spcBef>
            </a:pPr>
            <a:r>
              <a:rPr lang="zh-CN" altLang="en-US" sz="2400" b="1" dirty="0" smtClean="0">
                <a:solidFill>
                  <a:schemeClr val="tx1"/>
                </a:solidFill>
                <a:latin typeface="黑体" panose="02010609060101010101" pitchFamily="2" charset="-122"/>
                <a:ea typeface="黑体" panose="02010609060101010101" pitchFamily="2" charset="-122"/>
              </a:rPr>
              <a:t>扬州市职业大学</a:t>
            </a:r>
            <a:endParaRPr lang="en-US" altLang="zh-CN" sz="2400" b="1" dirty="0" smtClean="0">
              <a:solidFill>
                <a:schemeClr val="tx1"/>
              </a:solidFill>
              <a:latin typeface="黑体" panose="02010609060101010101" pitchFamily="2" charset="-122"/>
              <a:ea typeface="黑体" panose="02010609060101010101" pitchFamily="2" charset="-122"/>
            </a:endParaRPr>
          </a:p>
          <a:p>
            <a:pPr eaLnBrk="1" hangingPunct="1">
              <a:lnSpc>
                <a:spcPct val="150000"/>
              </a:lnSpc>
              <a:spcBef>
                <a:spcPct val="0"/>
              </a:spcBef>
            </a:pPr>
            <a:r>
              <a:rPr lang="en-US" altLang="zh-CN" sz="2400" b="1" dirty="0" smtClean="0">
                <a:solidFill>
                  <a:schemeClr val="tx1"/>
                </a:solidFill>
                <a:latin typeface="黑体" panose="02010609060101010101" pitchFamily="2" charset="-122"/>
                <a:ea typeface="黑体" panose="02010609060101010101" pitchFamily="2" charset="-122"/>
              </a:rPr>
              <a:t>2022</a:t>
            </a:r>
            <a:r>
              <a:rPr lang="zh-CN" altLang="en-US" sz="2400" b="1" dirty="0" smtClean="0">
                <a:solidFill>
                  <a:schemeClr val="tx1"/>
                </a:solidFill>
                <a:latin typeface="黑体" panose="02010609060101010101" pitchFamily="2" charset="-122"/>
                <a:ea typeface="黑体" panose="02010609060101010101" pitchFamily="2" charset="-122"/>
              </a:rPr>
              <a:t>年</a:t>
            </a:r>
            <a:r>
              <a:rPr lang="en-US" altLang="zh-CN" sz="2400" b="1" dirty="0" smtClean="0">
                <a:solidFill>
                  <a:schemeClr val="tx1"/>
                </a:solidFill>
                <a:latin typeface="黑体" panose="02010609060101010101" pitchFamily="2" charset="-122"/>
                <a:ea typeface="黑体" panose="02010609060101010101" pitchFamily="2" charset="-122"/>
              </a:rPr>
              <a:t>8</a:t>
            </a:r>
            <a:r>
              <a:rPr lang="zh-CN" altLang="en-US" sz="2400" b="1" dirty="0" smtClean="0">
                <a:solidFill>
                  <a:schemeClr val="tx1"/>
                </a:solidFill>
                <a:latin typeface="黑体" panose="02010609060101010101" pitchFamily="2" charset="-122"/>
                <a:ea typeface="黑体" panose="02010609060101010101" pitchFamily="2" charset="-122"/>
              </a:rPr>
              <a:t>月</a:t>
            </a:r>
            <a:r>
              <a:rPr lang="en-US" altLang="zh-CN" sz="2400" b="1" dirty="0" smtClean="0">
                <a:solidFill>
                  <a:schemeClr val="tx1"/>
                </a:solidFill>
                <a:latin typeface="黑体" panose="02010609060101010101" pitchFamily="2" charset="-122"/>
                <a:ea typeface="黑体" panose="02010609060101010101" pitchFamily="2" charset="-122"/>
              </a:rPr>
              <a:t>5</a:t>
            </a:r>
            <a:r>
              <a:rPr lang="zh-CN" altLang="en-US" sz="2400" b="1" dirty="0" smtClean="0">
                <a:solidFill>
                  <a:schemeClr val="tx1"/>
                </a:solidFill>
                <a:latin typeface="黑体" panose="02010609060101010101" pitchFamily="2" charset="-122"/>
                <a:ea typeface="黑体" panose="02010609060101010101" pitchFamily="2" charset="-122"/>
              </a:rPr>
              <a:t>日</a:t>
            </a:r>
            <a:endParaRPr lang="zh-CN" altLang="en-US" sz="2400" b="1" dirty="0">
              <a:solidFill>
                <a:schemeClr val="tx1"/>
              </a:solidFill>
              <a:latin typeface="黑体" panose="02010609060101010101" pitchFamily="2" charset="-122"/>
              <a:ea typeface="黑体" panose="02010609060101010101" pitchFamily="2" charset="-122"/>
            </a:endParaRP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611188" y="333375"/>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-6</a:t>
            </a:r>
            <a:endParaRPr lang="zh-CN" altLang="en-US" dirty="0">
              <a:solidFill>
                <a:schemeClr val="accent6"/>
              </a:solidFill>
            </a:endParaRPr>
          </a:p>
        </p:txBody>
      </p:sp>
      <p:sp>
        <p:nvSpPr>
          <p:cNvPr id="5" name="文本框 4"/>
          <p:cNvSpPr txBox="1"/>
          <p:nvPr/>
        </p:nvSpPr>
        <p:spPr>
          <a:xfrm>
            <a:off x="434544" y="1060534"/>
            <a:ext cx="3888432" cy="523220"/>
          </a:xfrm>
          <a:prstGeom prst="rect">
            <a:avLst/>
          </a:prstGeom>
          <a:noFill/>
        </p:spPr>
        <p:txBody>
          <a:bodyPr wrap="square" rtlCol="0">
            <a:spAutoFit/>
          </a:bodyPr>
          <a:lstStyle/>
          <a:p>
            <a:pPr marL="457200" indent="-457200" algn="just" eaLnBrk="0" hangingPunct="0">
              <a:spcBef>
                <a:spcPct val="20000"/>
              </a:spcBef>
              <a:buClr>
                <a:schemeClr val="tx1"/>
              </a:buClr>
              <a:buSzPct val="80000"/>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多渠道监测预警</a:t>
            </a:r>
          </a:p>
        </p:txBody>
      </p:sp>
      <p:grpSp>
        <p:nvGrpSpPr>
          <p:cNvPr id="30" name="组合 29"/>
          <p:cNvGrpSpPr/>
          <p:nvPr/>
        </p:nvGrpSpPr>
        <p:grpSpPr>
          <a:xfrm>
            <a:off x="179512" y="1916832"/>
            <a:ext cx="2582784" cy="3413536"/>
            <a:chOff x="1315462" y="2419207"/>
            <a:chExt cx="2582784" cy="3385186"/>
          </a:xfrm>
        </p:grpSpPr>
        <p:sp>
          <p:nvSpPr>
            <p:cNvPr id="31" name="平行四边形 30"/>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2" name="矩形 31"/>
            <p:cNvSpPr/>
            <p:nvPr/>
          </p:nvSpPr>
          <p:spPr>
            <a:xfrm>
              <a:off x="1407032" y="2419207"/>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3" name="矩形 32"/>
            <p:cNvSpPr/>
            <p:nvPr/>
          </p:nvSpPr>
          <p:spPr>
            <a:xfrm>
              <a:off x="1407031" y="5651813"/>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4" name="TextBox 43"/>
            <p:cNvSpPr txBox="1"/>
            <p:nvPr/>
          </p:nvSpPr>
          <p:spPr>
            <a:xfrm>
              <a:off x="1328196" y="3260179"/>
              <a:ext cx="2570050" cy="1405360"/>
            </a:xfrm>
            <a:prstGeom prst="rect">
              <a:avLst/>
            </a:prstGeom>
            <a:noFill/>
          </p:spPr>
          <p:txBody>
            <a:bodyPr wrap="square" lIns="91603" tIns="45803" rIns="91603" bIns="45803" rtlCol="0">
              <a:spAutoFit/>
            </a:bodyPr>
            <a:lstStyle/>
            <a:p>
              <a:pPr marL="285750" indent="-285750">
                <a:lnSpc>
                  <a:spcPct val="150000"/>
                </a:lnSpc>
                <a:spcBef>
                  <a:spcPts val="600"/>
                </a:spcBef>
                <a:spcAft>
                  <a:spcPts val="600"/>
                </a:spcAft>
                <a:buFont typeface="Arial" panose="020B0604020202020204" pitchFamily="34" charset="0"/>
                <a:buChar char="•"/>
                <a:defRPr/>
              </a:pPr>
              <a:r>
                <a:rPr lang="zh-CN" altLang="en-US" sz="2000" kern="100" dirty="0">
                  <a:latin typeface="楷体" panose="02010609060101010101" pitchFamily="49" charset="-122"/>
                  <a:ea typeface="楷体" panose="02010609060101010101" pitchFamily="49" charset="-122"/>
                </a:rPr>
                <a:t>对进口冷链食品和进口货物</a:t>
              </a:r>
              <a:r>
                <a:rPr lang="zh-CN" altLang="en-US" sz="2000" kern="100" dirty="0">
                  <a:solidFill>
                    <a:srgbClr val="C00000"/>
                  </a:solidFill>
                  <a:latin typeface="楷体" panose="02010609060101010101" pitchFamily="49" charset="-122"/>
                  <a:ea typeface="楷体" panose="02010609060101010101" pitchFamily="49" charset="-122"/>
                </a:rPr>
                <a:t>适当进行</a:t>
              </a:r>
              <a:r>
                <a:rPr lang="zh-CN" altLang="en-US" sz="2000" kern="100" dirty="0">
                  <a:latin typeface="楷体" panose="02010609060101010101" pitchFamily="49" charset="-122"/>
                  <a:ea typeface="楷体" panose="02010609060101010101" pitchFamily="49" charset="-122"/>
                </a:rPr>
                <a:t>抽样检测。</a:t>
              </a:r>
              <a:endParaRPr lang="en-US" altLang="zh-CN" sz="2000" kern="100" dirty="0">
                <a:latin typeface="楷体" panose="02010609060101010101" pitchFamily="49" charset="-122"/>
                <a:ea typeface="楷体" panose="02010609060101010101" pitchFamily="49" charset="-122"/>
              </a:endParaRPr>
            </a:p>
          </p:txBody>
        </p:sp>
        <p:sp>
          <p:nvSpPr>
            <p:cNvPr id="35" name="文本框 34"/>
            <p:cNvSpPr txBox="1"/>
            <p:nvPr/>
          </p:nvSpPr>
          <p:spPr>
            <a:xfrm>
              <a:off x="1315462" y="2555709"/>
              <a:ext cx="2554069" cy="369332"/>
            </a:xfrm>
            <a:prstGeom prst="rect">
              <a:avLst/>
            </a:prstGeom>
            <a:noFill/>
          </p:spPr>
          <p:txBody>
            <a:bodyPr wrap="square" rtlCol="0">
              <a:spAutoFit/>
            </a:bodyPr>
            <a:lstStyle/>
            <a:p>
              <a:pPr algn="ctr"/>
              <a:r>
                <a:rPr lang="en-US" altLang="zh-CN" b="1" spc="130" dirty="0">
                  <a:solidFill>
                    <a:srgbClr val="FFFFFF"/>
                  </a:solidFill>
                  <a:latin typeface="楷体" panose="02010609060101010101" pitchFamily="49" charset="-122"/>
                  <a:ea typeface="楷体" panose="02010609060101010101" pitchFamily="49" charset="-122"/>
                </a:rPr>
                <a:t>6.</a:t>
              </a:r>
              <a:r>
                <a:rPr lang="zh-CN" altLang="en-US" b="1" spc="130" dirty="0">
                  <a:solidFill>
                    <a:srgbClr val="FFFFFF"/>
                  </a:solidFill>
                  <a:latin typeface="楷体" panose="02010609060101010101" pitchFamily="49" charset="-122"/>
                  <a:ea typeface="楷体" panose="02010609060101010101" pitchFamily="49" charset="-122"/>
                </a:rPr>
                <a:t>进口物品及环境</a:t>
              </a:r>
            </a:p>
          </p:txBody>
        </p:sp>
      </p:grpSp>
      <p:grpSp>
        <p:nvGrpSpPr>
          <p:cNvPr id="36" name="组合 35"/>
          <p:cNvGrpSpPr/>
          <p:nvPr/>
        </p:nvGrpSpPr>
        <p:grpSpPr>
          <a:xfrm>
            <a:off x="5887667" y="1902149"/>
            <a:ext cx="2783566" cy="3408229"/>
            <a:chOff x="4873301" y="2413965"/>
            <a:chExt cx="2503918" cy="3385271"/>
          </a:xfrm>
        </p:grpSpPr>
        <p:sp>
          <p:nvSpPr>
            <p:cNvPr id="37" name="平行四边形 36"/>
            <p:cNvSpPr/>
            <p:nvPr/>
          </p:nvSpPr>
          <p:spPr>
            <a:xfrm>
              <a:off x="4878014" y="2478576"/>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8" name="矩形 37"/>
            <p:cNvSpPr/>
            <p:nvPr/>
          </p:nvSpPr>
          <p:spPr>
            <a:xfrm>
              <a:off x="4910007" y="2413965"/>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9" name="矩形 38"/>
            <p:cNvSpPr/>
            <p:nvPr/>
          </p:nvSpPr>
          <p:spPr>
            <a:xfrm>
              <a:off x="4873301" y="5646656"/>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0" name="TextBox 43"/>
            <p:cNvSpPr txBox="1"/>
            <p:nvPr/>
          </p:nvSpPr>
          <p:spPr>
            <a:xfrm>
              <a:off x="4880730" y="3156312"/>
              <a:ext cx="2446838" cy="2077600"/>
            </a:xfrm>
            <a:prstGeom prst="rect">
              <a:avLst/>
            </a:prstGeom>
            <a:noFill/>
          </p:spPr>
          <p:txBody>
            <a:bodyPr wrap="square" lIns="91603" tIns="45803" rIns="91603" bIns="45803" rtlCol="0">
              <a:spAutoFit/>
            </a:bodyPr>
            <a:lstStyle/>
            <a:p>
              <a:pPr marL="285750" lvl="0" indent="-285750">
                <a:spcBef>
                  <a:spcPts val="600"/>
                </a:spcBef>
                <a:spcAft>
                  <a:spcPts val="600"/>
                </a:spcAft>
                <a:buFont typeface="Arial" panose="020B0604020202020204" pitchFamily="34" charset="0"/>
                <a:buChar char="•"/>
                <a:defRPr/>
              </a:pPr>
              <a:r>
                <a:rPr lang="zh-CN" altLang="en-US" sz="2000" kern="100" dirty="0">
                  <a:latin typeface="楷体" panose="02010609060101010101" pitchFamily="49" charset="-122"/>
                  <a:ea typeface="楷体" panose="02010609060101010101" pitchFamily="49" charset="-122"/>
                  <a:sym typeface="字魂35号-经典雅黑" panose="00000500000000000000" pitchFamily="2" charset="-122"/>
                </a:rPr>
                <a:t>开展病毒基因序列测定、分析及病毒分离。</a:t>
              </a:r>
              <a:endParaRPr lang="en-US" altLang="zh-CN" sz="2000" kern="100" dirty="0">
                <a:latin typeface="楷体" panose="02010609060101010101" pitchFamily="49" charset="-122"/>
                <a:ea typeface="楷体" panose="02010609060101010101" pitchFamily="49" charset="-122"/>
                <a:sym typeface="字魂35号-经典雅黑" panose="00000500000000000000" pitchFamily="2" charset="-122"/>
              </a:endParaRPr>
            </a:p>
            <a:p>
              <a:pPr marL="285750" lvl="0" indent="-285750">
                <a:spcBef>
                  <a:spcPts val="600"/>
                </a:spcBef>
                <a:spcAft>
                  <a:spcPts val="600"/>
                </a:spcAft>
                <a:buFont typeface="Arial" panose="020B0604020202020204" pitchFamily="34" charset="0"/>
                <a:buChar char="•"/>
                <a:defRPr/>
              </a:pPr>
              <a:r>
                <a:rPr lang="zh-CN" altLang="en-US" sz="2000" kern="100" dirty="0">
                  <a:solidFill>
                    <a:schemeClr val="tx1"/>
                  </a:solidFill>
                  <a:latin typeface="楷体" panose="02010609060101010101" pitchFamily="49" charset="-122"/>
                  <a:ea typeface="楷体" panose="02010609060101010101" pitchFamily="49" charset="-122"/>
                </a:rPr>
                <a:t>动态了解病毒基因变异情况，及时发现感染来源。</a:t>
              </a:r>
            </a:p>
          </p:txBody>
        </p:sp>
        <p:sp>
          <p:nvSpPr>
            <p:cNvPr id="41" name="文本框 40"/>
            <p:cNvSpPr txBox="1"/>
            <p:nvPr/>
          </p:nvSpPr>
          <p:spPr>
            <a:xfrm>
              <a:off x="4966151" y="2528192"/>
              <a:ext cx="2235614" cy="458555"/>
            </a:xfrm>
            <a:prstGeom prst="rect">
              <a:avLst/>
            </a:prstGeom>
            <a:noFill/>
          </p:spPr>
          <p:txBody>
            <a:bodyPr wrap="none" rtlCol="0">
              <a:spAutoFit/>
            </a:bodyPr>
            <a:lstStyle/>
            <a:p>
              <a:pPr algn="ctr"/>
              <a:r>
                <a:rPr lang="en-US" altLang="zh-CN" sz="2400" b="1" spc="130" dirty="0">
                  <a:solidFill>
                    <a:srgbClr val="FFFFFF"/>
                  </a:solidFill>
                  <a:latin typeface="楷体" panose="02010609060101010101" pitchFamily="49" charset="-122"/>
                  <a:ea typeface="楷体" panose="02010609060101010101" pitchFamily="49" charset="-122"/>
                </a:rPr>
                <a:t>8.</a:t>
              </a:r>
              <a:r>
                <a:rPr lang="zh-CN" altLang="en-US" sz="2400" b="1" spc="130" dirty="0">
                  <a:solidFill>
                    <a:srgbClr val="FFFFFF"/>
                  </a:solidFill>
                  <a:latin typeface="楷体" panose="02010609060101010101" pitchFamily="49" charset="-122"/>
                  <a:ea typeface="楷体" panose="02010609060101010101" pitchFamily="49" charset="-122"/>
                </a:rPr>
                <a:t>病毒基因变异</a:t>
              </a:r>
            </a:p>
          </p:txBody>
        </p:sp>
      </p:grpSp>
      <p:grpSp>
        <p:nvGrpSpPr>
          <p:cNvPr id="22" name="组合 21"/>
          <p:cNvGrpSpPr/>
          <p:nvPr/>
        </p:nvGrpSpPr>
        <p:grpSpPr>
          <a:xfrm>
            <a:off x="2733581" y="1916832"/>
            <a:ext cx="2985572" cy="3413536"/>
            <a:chOff x="1228634" y="2422055"/>
            <a:chExt cx="2699385" cy="3382338"/>
          </a:xfrm>
        </p:grpSpPr>
        <p:sp>
          <p:nvSpPr>
            <p:cNvPr id="23" name="平行四边形 22"/>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1433920" y="2422055"/>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5" name="矩形 24"/>
            <p:cNvSpPr/>
            <p:nvPr/>
          </p:nvSpPr>
          <p:spPr>
            <a:xfrm>
              <a:off x="1407031" y="5651813"/>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6" name="TextBox 43"/>
            <p:cNvSpPr txBox="1"/>
            <p:nvPr/>
          </p:nvSpPr>
          <p:spPr>
            <a:xfrm>
              <a:off x="1357969" y="3160337"/>
              <a:ext cx="2570050" cy="2378883"/>
            </a:xfrm>
            <a:prstGeom prst="rect">
              <a:avLst/>
            </a:prstGeom>
            <a:noFill/>
          </p:spPr>
          <p:txBody>
            <a:bodyPr wrap="square" lIns="91603" tIns="45803" rIns="91603" bIns="45803" rtlCol="0">
              <a:spAutoFit/>
            </a:bodyPr>
            <a:lstStyle/>
            <a:p>
              <a:pPr marL="285750" indent="-285750">
                <a:spcBef>
                  <a:spcPts val="600"/>
                </a:spcBef>
                <a:spcAft>
                  <a:spcPts val="600"/>
                </a:spcAft>
                <a:buFont typeface="Arial" panose="020B0604020202020204" pitchFamily="34" charset="0"/>
                <a:buChar char="•"/>
                <a:defRPr/>
              </a:pPr>
              <a:r>
                <a:rPr lang="zh-CN" altLang="en-US" sz="2000" kern="100" dirty="0">
                  <a:solidFill>
                    <a:srgbClr val="C00000"/>
                  </a:solidFill>
                  <a:latin typeface="楷体" panose="02010609060101010101" pitchFamily="49" charset="-122"/>
                  <a:ea typeface="楷体" panose="02010609060101010101" pitchFamily="49" charset="-122"/>
                </a:rPr>
                <a:t>新增</a:t>
              </a:r>
              <a:r>
                <a:rPr lang="zh-CN" altLang="en-US" sz="2000" kern="100" dirty="0">
                  <a:latin typeface="楷体" panose="02010609060101010101" pitchFamily="49" charset="-122"/>
                  <a:ea typeface="楷体" panose="02010609060101010101" pitchFamily="49" charset="-122"/>
                </a:rPr>
                <a:t>对购买</a:t>
              </a:r>
              <a:r>
                <a:rPr lang="zh-CN" altLang="zh-CN" sz="2000" kern="100" dirty="0">
                  <a:latin typeface="楷体" panose="02010609060101010101" pitchFamily="49" charset="-122"/>
                  <a:ea typeface="楷体" panose="02010609060101010101" pitchFamily="49" charset="-122"/>
                </a:rPr>
                <a:t>退热、止咳、抗病毒、抗生素、感冒等药物</a:t>
              </a:r>
              <a:r>
                <a:rPr lang="zh-CN" altLang="en-US" sz="2000" kern="100" dirty="0">
                  <a:latin typeface="楷体" panose="02010609060101010101" pitchFamily="49" charset="-122"/>
                  <a:ea typeface="楷体" panose="02010609060101010101" pitchFamily="49" charset="-122"/>
                </a:rPr>
                <a:t>人员的监测。</a:t>
              </a:r>
              <a:endParaRPr lang="en-US" altLang="zh-CN" sz="2000" kern="100" dirty="0">
                <a:latin typeface="楷体" panose="02010609060101010101" pitchFamily="49" charset="-122"/>
                <a:ea typeface="楷体" panose="02010609060101010101" pitchFamily="49" charset="-122"/>
              </a:endParaRPr>
            </a:p>
            <a:p>
              <a:pPr marL="285750" indent="-285750">
                <a:spcBef>
                  <a:spcPts val="600"/>
                </a:spcBef>
                <a:spcAft>
                  <a:spcPts val="600"/>
                </a:spcAft>
                <a:buFont typeface="Arial" panose="020B0604020202020204" pitchFamily="34" charset="0"/>
                <a:buChar char="•"/>
                <a:defRPr/>
              </a:pPr>
              <a:r>
                <a:rPr lang="zh-CN" altLang="en-US" sz="2000" kern="100" dirty="0">
                  <a:latin typeface="楷体" panose="02010609060101010101" pitchFamily="49" charset="-122"/>
                  <a:ea typeface="楷体" panose="02010609060101010101" pitchFamily="49" charset="-122"/>
                  <a:sym typeface="字魂35号-经典雅黑" panose="00000500000000000000" pitchFamily="2" charset="-122"/>
                </a:rPr>
                <a:t>及时督促用药者开展核酸检测，必要时可先开展一次抗原检测。</a:t>
              </a:r>
              <a:endParaRPr lang="en-US" altLang="zh-CN" sz="2000" kern="100" dirty="0">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27" name="文本框 26"/>
            <p:cNvSpPr txBox="1"/>
            <p:nvPr/>
          </p:nvSpPr>
          <p:spPr>
            <a:xfrm>
              <a:off x="1228634" y="2521623"/>
              <a:ext cx="2554069" cy="457446"/>
            </a:xfrm>
            <a:prstGeom prst="rect">
              <a:avLst/>
            </a:prstGeom>
            <a:noFill/>
          </p:spPr>
          <p:txBody>
            <a:bodyPr wrap="square" rtlCol="0">
              <a:spAutoFit/>
            </a:bodyPr>
            <a:lstStyle/>
            <a:p>
              <a:pPr algn="ctr"/>
              <a:r>
                <a:rPr lang="en-US" altLang="zh-CN" sz="2400" b="1" spc="130" dirty="0">
                  <a:solidFill>
                    <a:srgbClr val="FFFFFF"/>
                  </a:solidFill>
                  <a:latin typeface="楷体" panose="02010609060101010101" pitchFamily="49" charset="-122"/>
                  <a:ea typeface="楷体" panose="02010609060101010101" pitchFamily="49" charset="-122"/>
                </a:rPr>
                <a:t>7.</a:t>
              </a:r>
              <a:r>
                <a:rPr lang="zh-CN" altLang="en-US" sz="2400" b="1" spc="130" dirty="0">
                  <a:solidFill>
                    <a:srgbClr val="FFFFFF"/>
                  </a:solidFill>
                  <a:latin typeface="楷体" panose="02010609060101010101" pitchFamily="49" charset="-122"/>
                  <a:ea typeface="楷体" panose="02010609060101010101" pitchFamily="49" charset="-122"/>
                </a:rPr>
                <a:t>药品监测</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43808" y="404664"/>
            <a:ext cx="3052118" cy="464230"/>
          </a:xfrm>
          <a:prstGeom prst="rect">
            <a:avLst/>
          </a:prstGeom>
        </p:spPr>
        <p:txBody>
          <a:bodyPr wrap="none">
            <a:spAutoFit/>
          </a:bodyPr>
          <a:lstStyle/>
          <a:p>
            <a:pPr marL="137795" indent="406400">
              <a:lnSpc>
                <a:spcPts val="2900"/>
              </a:lnSpc>
              <a:spcBef>
                <a:spcPts val="950"/>
              </a:spcBef>
              <a:spcAft>
                <a:spcPts val="0"/>
              </a:spcAft>
            </a:pPr>
            <a:r>
              <a:rPr lang="zh-CN" altLang="en-US" sz="3600" b="1" dirty="0">
                <a:solidFill>
                  <a:schemeClr val="accent6"/>
                </a:solidFill>
                <a:latin typeface="黑体" panose="02010609060101010101" pitchFamily="2" charset="-122"/>
                <a:ea typeface="黑体" panose="02010609060101010101" pitchFamily="2" charset="-122"/>
              </a:rPr>
              <a:t>病原监测</a:t>
            </a:r>
            <a:r>
              <a:rPr lang="en-US" altLang="zh-CN" sz="3600" b="1" dirty="0">
                <a:solidFill>
                  <a:schemeClr val="accent6"/>
                </a:solidFill>
                <a:latin typeface="黑体" panose="02010609060101010101" pitchFamily="2" charset="-122"/>
                <a:ea typeface="黑体" panose="02010609060101010101" pitchFamily="2" charset="-122"/>
              </a:rPr>
              <a:t>-1</a:t>
            </a:r>
            <a:endParaRPr lang="zh-CN" altLang="zh-CN" sz="3600" b="1" dirty="0">
              <a:solidFill>
                <a:schemeClr val="accent6"/>
              </a:solidFill>
              <a:latin typeface="黑体" panose="02010609060101010101" pitchFamily="2" charset="-122"/>
              <a:ea typeface="黑体" panose="02010609060101010101" pitchFamily="2" charset="-122"/>
            </a:endParaRPr>
          </a:p>
        </p:txBody>
      </p:sp>
      <p:sp>
        <p:nvSpPr>
          <p:cNvPr id="6" name="矩形 5"/>
          <p:cNvSpPr/>
          <p:nvPr/>
        </p:nvSpPr>
        <p:spPr>
          <a:xfrm>
            <a:off x="395536" y="1196752"/>
            <a:ext cx="8568952" cy="5616922"/>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zh-CN" altLang="en-US" sz="2800" kern="100" dirty="0">
                <a:solidFill>
                  <a:srgbClr val="C00000"/>
                </a:solidFill>
                <a:latin typeface="华文楷体" panose="02010600040101010101" pitchFamily="2" charset="-122"/>
                <a:ea typeface="华文楷体" panose="02010600040101010101" pitchFamily="2" charset="-122"/>
                <a:cs typeface="仿宋_GB2312"/>
              </a:rPr>
              <a:t>加强新冠病毒变异株监测</a:t>
            </a:r>
            <a:endParaRPr lang="en-US" altLang="zh-CN" sz="2800" kern="100" dirty="0">
              <a:solidFill>
                <a:srgbClr val="C00000"/>
              </a:solidFill>
              <a:latin typeface="华文楷体" panose="02010600040101010101" pitchFamily="2" charset="-122"/>
              <a:ea typeface="华文楷体" panose="02010600040101010101" pitchFamily="2" charset="-122"/>
              <a:cs typeface="仿宋_GB2312"/>
            </a:endParaRP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a:sym typeface="+mn-ea"/>
              </a:rPr>
              <a:t>境外输入病例</a:t>
            </a:r>
            <a:endParaRPr lang="en-US" altLang="zh-CN" sz="2400" kern="100" dirty="0">
              <a:latin typeface="华文楷体" panose="02010600040101010101" pitchFamily="2" charset="-122"/>
              <a:ea typeface="华文楷体" panose="02010600040101010101" pitchFamily="2" charset="-122"/>
              <a:cs typeface="仿宋_GB2312"/>
              <a:sym typeface="+mn-ea"/>
            </a:endParaRP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a:sym typeface="+mn-ea"/>
              </a:rPr>
              <a:t>首发或早期病例</a:t>
            </a: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a:sym typeface="+mn-ea"/>
              </a:rPr>
              <a:t>与早期病例有流行病学关联的关键病例</a:t>
            </a: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a:sym typeface="+mn-ea"/>
              </a:rPr>
              <a:t>感染来源不明的本土病例</a:t>
            </a:r>
            <a:endParaRPr lang="en-US" altLang="zh-CN" sz="2400" kern="100" dirty="0">
              <a:latin typeface="华文楷体" panose="02010600040101010101" pitchFamily="2" charset="-122"/>
              <a:ea typeface="华文楷体" panose="02010600040101010101" pitchFamily="2" charset="-122"/>
              <a:cs typeface="仿宋_GB2312"/>
              <a:sym typeface="+mn-ea"/>
            </a:endParaRP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a:sym typeface="+mn-ea"/>
              </a:rPr>
              <a:t>疫苗接种后核酸检测阳性者标本</a:t>
            </a:r>
            <a:endParaRPr lang="en-US" altLang="zh-CN" sz="2400" kern="100" dirty="0">
              <a:latin typeface="华文楷体" panose="02010600040101010101" pitchFamily="2" charset="-122"/>
              <a:ea typeface="华文楷体" panose="02010600040101010101" pitchFamily="2" charset="-122"/>
              <a:cs typeface="仿宋_GB2312"/>
              <a:sym typeface="+mn-ea"/>
            </a:endParaRPr>
          </a:p>
          <a:p>
            <a:pPr>
              <a:spcBef>
                <a:spcPts val="1200"/>
              </a:spcBef>
              <a:spcAft>
                <a:spcPts val="300"/>
              </a:spcAft>
            </a:pPr>
            <a:r>
              <a:rPr lang="zh-CN" altLang="en-US" sz="2400" kern="100" dirty="0">
                <a:latin typeface="华文楷体" panose="02010600040101010101" pitchFamily="2" charset="-122"/>
                <a:ea typeface="华文楷体" panose="02010600040101010101" pitchFamily="2" charset="-122"/>
                <a:cs typeface="仿宋_GB2312"/>
                <a:sym typeface="+mn-ea"/>
              </a:rPr>
              <a:t> </a:t>
            </a:r>
            <a:endParaRPr lang="en-US" altLang="zh-CN" sz="2400" kern="100" dirty="0">
              <a:latin typeface="华文楷体" panose="02010600040101010101" pitchFamily="2" charset="-122"/>
              <a:ea typeface="华文楷体" panose="02010600040101010101" pitchFamily="2" charset="-122"/>
              <a:cs typeface="仿宋_GB2312"/>
              <a:sym typeface="+mn-ea"/>
            </a:endParaRPr>
          </a:p>
          <a:p>
            <a:pPr>
              <a:spcBef>
                <a:spcPts val="1200"/>
              </a:spcBef>
              <a:spcAft>
                <a:spcPts val="300"/>
              </a:spcAft>
            </a:pPr>
            <a:r>
              <a:rPr lang="zh-CN" altLang="en-US" sz="2400" kern="100" dirty="0">
                <a:latin typeface="华文楷体" panose="02010600040101010101" pitchFamily="2" charset="-122"/>
                <a:ea typeface="华文楷体" panose="02010600040101010101" pitchFamily="2" charset="-122"/>
                <a:cs typeface="仿宋_GB2312"/>
                <a:sym typeface="+mn-ea"/>
              </a:rPr>
              <a:t>对满足条件的以下病例标本开展基因测序和病毒分离：</a:t>
            </a:r>
            <a:endParaRPr lang="en-US" altLang="zh-CN" sz="2400" kern="100" dirty="0">
              <a:latin typeface="华文楷体" panose="02010600040101010101" pitchFamily="2" charset="-122"/>
              <a:ea typeface="华文楷体" panose="02010600040101010101" pitchFamily="2" charset="-122"/>
              <a:cs typeface="仿宋_GB2312"/>
              <a:sym typeface="+mn-ea"/>
            </a:endParaRPr>
          </a:p>
          <a:p>
            <a:pPr marL="800100" lvl="1" indent="-342900">
              <a:spcBef>
                <a:spcPts val="1200"/>
              </a:spcBef>
              <a:spcAft>
                <a:spcPts val="300"/>
              </a:spcAft>
              <a:buFont typeface="Times New Roman" panose="02020603050405020304" pitchFamily="18" charset="0"/>
              <a:buChar char="−"/>
            </a:pPr>
            <a:r>
              <a:rPr lang="zh-CN" altLang="en-US" sz="2400" kern="100" dirty="0">
                <a:latin typeface="华文楷体" panose="02010600040101010101" pitchFamily="2" charset="-122"/>
                <a:ea typeface="华文楷体" panose="02010600040101010101" pitchFamily="2" charset="-122"/>
                <a:cs typeface="仿宋_GB2312"/>
                <a:sym typeface="+mn-ea"/>
              </a:rPr>
              <a:t> 测序：</a:t>
            </a:r>
            <a:r>
              <a:rPr lang="en-US" altLang="zh-CN" sz="2400" kern="100" dirty="0">
                <a:latin typeface="华文楷体" panose="02010600040101010101" pitchFamily="2" charset="-122"/>
                <a:ea typeface="华文楷体" panose="02010600040101010101" pitchFamily="2" charset="-122"/>
                <a:cs typeface="仿宋_GB2312"/>
                <a:sym typeface="+mn-ea"/>
              </a:rPr>
              <a:t> Ct </a:t>
            </a:r>
            <a:r>
              <a:rPr lang="zh-CN" altLang="en-US" sz="2400" kern="100" dirty="0">
                <a:latin typeface="华文楷体" panose="02010600040101010101" pitchFamily="2" charset="-122"/>
                <a:ea typeface="华文楷体" panose="02010600040101010101" pitchFamily="2" charset="-122"/>
                <a:cs typeface="仿宋_GB2312"/>
                <a:sym typeface="+mn-ea"/>
              </a:rPr>
              <a:t>值≤</a:t>
            </a:r>
            <a:r>
              <a:rPr lang="en-US" altLang="zh-CN" sz="2400" kern="100" dirty="0">
                <a:latin typeface="华文楷体" panose="02010600040101010101" pitchFamily="2" charset="-122"/>
                <a:ea typeface="华文楷体" panose="02010600040101010101" pitchFamily="2" charset="-122"/>
                <a:cs typeface="仿宋_GB2312"/>
                <a:sym typeface="+mn-ea"/>
              </a:rPr>
              <a:t>32</a:t>
            </a:r>
          </a:p>
          <a:p>
            <a:pPr marL="800100" lvl="1" indent="-342900">
              <a:spcBef>
                <a:spcPts val="1200"/>
              </a:spcBef>
              <a:spcAft>
                <a:spcPts val="300"/>
              </a:spcAft>
              <a:buFont typeface="Times New Roman" panose="02020603050405020304" pitchFamily="18" charset="0"/>
              <a:buChar char="−"/>
            </a:pPr>
            <a:r>
              <a:rPr lang="zh-CN" altLang="en-US" sz="2400" kern="100" dirty="0">
                <a:latin typeface="华文楷体" panose="02010600040101010101" pitchFamily="2" charset="-122"/>
                <a:ea typeface="华文楷体" panose="02010600040101010101" pitchFamily="2" charset="-122"/>
                <a:cs typeface="仿宋_GB2312"/>
                <a:sym typeface="+mn-ea"/>
              </a:rPr>
              <a:t> 病毒分离：</a:t>
            </a:r>
            <a:r>
              <a:rPr lang="en-US" altLang="zh-CN" sz="2400" kern="100" dirty="0">
                <a:latin typeface="华文楷体" panose="02010600040101010101" pitchFamily="2" charset="-122"/>
                <a:ea typeface="华文楷体" panose="02010600040101010101" pitchFamily="2" charset="-122"/>
                <a:cs typeface="仿宋_GB2312"/>
                <a:sym typeface="+mn-ea"/>
              </a:rPr>
              <a:t>Ct </a:t>
            </a:r>
            <a:r>
              <a:rPr lang="zh-CN" altLang="en-US" sz="2400" kern="100" dirty="0">
                <a:latin typeface="华文楷体" panose="02010600040101010101" pitchFamily="2" charset="-122"/>
                <a:ea typeface="华文楷体" panose="02010600040101010101" pitchFamily="2" charset="-122"/>
                <a:cs typeface="仿宋_GB2312"/>
                <a:sym typeface="+mn-ea"/>
              </a:rPr>
              <a:t>值≤</a:t>
            </a:r>
            <a:r>
              <a:rPr lang="en-US" altLang="zh-CN" sz="2400" kern="100" dirty="0">
                <a:latin typeface="华文楷体" panose="02010600040101010101" pitchFamily="2" charset="-122"/>
                <a:ea typeface="华文楷体" panose="02010600040101010101" pitchFamily="2" charset="-122"/>
                <a:cs typeface="仿宋_GB2312"/>
                <a:sym typeface="+mn-ea"/>
              </a:rPr>
              <a:t>30 </a:t>
            </a:r>
          </a:p>
          <a:p>
            <a:pPr lvl="1" algn="just">
              <a:lnSpc>
                <a:spcPts val="1800"/>
              </a:lnSpc>
              <a:spcBef>
                <a:spcPts val="600"/>
              </a:spcBef>
              <a:spcAft>
                <a:spcPts val="600"/>
              </a:spcAft>
            </a:pPr>
            <a:endParaRPr lang="en-US" altLang="zh-CN" sz="2400" kern="100" dirty="0">
              <a:latin typeface="华文楷体" panose="02010600040101010101" pitchFamily="2" charset="-122"/>
              <a:ea typeface="华文楷体" panose="02010600040101010101" pitchFamily="2" charset="-122"/>
              <a:cs typeface="仿宋_GB2312"/>
              <a:sym typeface="+mn-ea"/>
            </a:endParaRPr>
          </a:p>
          <a:p>
            <a:pPr>
              <a:spcBef>
                <a:spcPts val="1200"/>
              </a:spcBef>
              <a:spcAft>
                <a:spcPts val="300"/>
              </a:spcAft>
            </a:pPr>
            <a:endPar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548680"/>
            <a:ext cx="8229600" cy="503238"/>
          </a:xfrm>
        </p:spPr>
        <p:txBody>
          <a:bodyPr/>
          <a:lstStyle/>
          <a:p>
            <a:pPr marL="137795" indent="406400">
              <a:lnSpc>
                <a:spcPts val="2900"/>
              </a:lnSpc>
              <a:spcBef>
                <a:spcPts val="950"/>
              </a:spcBef>
              <a:spcAft>
                <a:spcPts val="0"/>
              </a:spcAft>
            </a:pPr>
            <a:r>
              <a:rPr lang="zh-CN" altLang="en-US" dirty="0">
                <a:solidFill>
                  <a:schemeClr val="accent6"/>
                </a:solidFill>
                <a:latin typeface="黑体" panose="02010609060101010101" pitchFamily="2" charset="-122"/>
              </a:rPr>
              <a:t>病原监测</a:t>
            </a:r>
            <a:r>
              <a:rPr lang="en-US" altLang="zh-CN" dirty="0">
                <a:solidFill>
                  <a:schemeClr val="accent6"/>
                </a:solidFill>
                <a:latin typeface="黑体" panose="02010609060101010101" pitchFamily="2" charset="-122"/>
              </a:rPr>
              <a:t>-2</a:t>
            </a:r>
            <a:endParaRPr lang="zh-CN" altLang="zh-CN" dirty="0">
              <a:solidFill>
                <a:schemeClr val="accent6"/>
              </a:solidFill>
              <a:latin typeface="黑体" panose="02010609060101010101" pitchFamily="2" charset="-122"/>
            </a:endParaRPr>
          </a:p>
        </p:txBody>
      </p:sp>
      <p:sp>
        <p:nvSpPr>
          <p:cNvPr id="4" name="矩形 3"/>
          <p:cNvSpPr/>
          <p:nvPr/>
        </p:nvSpPr>
        <p:spPr>
          <a:xfrm>
            <a:off x="323528" y="1318022"/>
            <a:ext cx="8568952" cy="5539978"/>
          </a:xfrm>
          <a:prstGeom prst="rect">
            <a:avLst/>
          </a:prstGeom>
        </p:spPr>
        <p:txBody>
          <a:bodyPr wrap="square">
            <a:spAutoFit/>
          </a:bodyPr>
          <a:lstStyle/>
          <a:p>
            <a:pPr marL="285750" lvl="1" indent="-285750">
              <a:spcBef>
                <a:spcPts val="600"/>
              </a:spcBef>
              <a:spcAft>
                <a:spcPts val="600"/>
              </a:spcAft>
              <a:buFont typeface="Wingdings" panose="05000000000000000000" pitchFamily="2" charset="2"/>
              <a:buChar char="Ø"/>
            </a:pPr>
            <a:r>
              <a:rPr lang="zh-CN" altLang="en-US" sz="2800" kern="100" dirty="0">
                <a:latin typeface="华文楷体" panose="02010600040101010101" pitchFamily="2" charset="-122"/>
                <a:ea typeface="华文楷体" panose="02010600040101010101" pitchFamily="2" charset="-122"/>
                <a:cs typeface="仿宋_GB2312"/>
              </a:rPr>
              <a:t>相关工作要求 </a:t>
            </a:r>
            <a:endParaRPr lang="en-US" altLang="zh-CN" sz="2800" kern="100" dirty="0">
              <a:latin typeface="华文楷体" panose="02010600040101010101" pitchFamily="2" charset="-122"/>
              <a:ea typeface="华文楷体" panose="02010600040101010101" pitchFamily="2" charset="-122"/>
              <a:cs typeface="仿宋_GB2312"/>
            </a:endParaRPr>
          </a:p>
          <a:p>
            <a:pPr marL="0" lvl="1">
              <a:spcBef>
                <a:spcPts val="600"/>
              </a:spcBef>
              <a:spcAft>
                <a:spcPts val="600"/>
              </a:spcAft>
            </a:pPr>
            <a:r>
              <a:rPr lang="en-US" altLang="zh-CN" sz="2800" kern="100" dirty="0">
                <a:latin typeface="华文楷体" panose="02010600040101010101" pitchFamily="2" charset="-122"/>
                <a:ea typeface="华文楷体" panose="02010600040101010101" pitchFamily="2" charset="-122"/>
                <a:cs typeface="仿宋_GB2312"/>
              </a:rPr>
              <a:t>      </a:t>
            </a:r>
            <a:r>
              <a:rPr lang="zh-CN" altLang="en-US" sz="2800" kern="100" dirty="0">
                <a:latin typeface="华文楷体" panose="02010600040101010101" pitchFamily="2" charset="-122"/>
                <a:ea typeface="华文楷体" panose="02010600040101010101" pitchFamily="2" charset="-122"/>
                <a:cs typeface="仿宋_GB2312"/>
              </a:rPr>
              <a:t>测序：</a:t>
            </a:r>
            <a:endParaRPr lang="en-US" altLang="zh-CN" sz="2800" kern="100" dirty="0">
              <a:latin typeface="华文楷体" panose="02010600040101010101" pitchFamily="2" charset="-122"/>
              <a:ea typeface="华文楷体" panose="02010600040101010101" pitchFamily="2" charset="-122"/>
              <a:cs typeface="仿宋_GB2312"/>
            </a:endParaRPr>
          </a:p>
          <a:p>
            <a:pPr marL="800100" lvl="2" indent="-342900">
              <a:spcBef>
                <a:spcPts val="600"/>
              </a:spcBef>
              <a:spcAft>
                <a:spcPts val="600"/>
              </a:spcAft>
              <a:buFont typeface="Times New Roman" panose="02020603050405020304" pitchFamily="18" charset="0"/>
              <a:buChar char="−"/>
            </a:pPr>
            <a:r>
              <a:rPr lang="en-US" altLang="zh-CN" sz="2000" kern="100" dirty="0">
                <a:solidFill>
                  <a:srgbClr val="C00000"/>
                </a:solidFill>
                <a:latin typeface="华文楷体" panose="02010600040101010101" pitchFamily="2" charset="-122"/>
                <a:ea typeface="华文楷体" panose="02010600040101010101" pitchFamily="2" charset="-122"/>
                <a:cs typeface="仿宋_GB2312"/>
              </a:rPr>
              <a:t>具备测序条件的省份</a:t>
            </a:r>
            <a:r>
              <a:rPr lang="en-US" altLang="zh-CN" sz="2000" kern="100" dirty="0">
                <a:latin typeface="华文楷体" panose="02010600040101010101" pitchFamily="2" charset="-122"/>
                <a:ea typeface="华文楷体" panose="02010600040101010101" pitchFamily="2" charset="-122"/>
                <a:cs typeface="仿宋_GB2312"/>
              </a:rPr>
              <a:t>要在接收标本后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a:rPr>
              <a:t>24小时</a:t>
            </a:r>
            <a:r>
              <a:rPr lang="en-US" altLang="zh-CN" sz="2000" kern="100" dirty="0">
                <a:latin typeface="华文楷体" panose="02010600040101010101" pitchFamily="2" charset="-122"/>
                <a:ea typeface="华文楷体" panose="02010600040101010101" pitchFamily="2" charset="-122"/>
                <a:cs typeface="仿宋_GB2312"/>
              </a:rPr>
              <a:t>内开展测序工 作</a:t>
            </a:r>
            <a:r>
              <a:rPr lang="zh-CN" altLang="en-US" sz="2000" kern="100" dirty="0">
                <a:latin typeface="华文楷体" panose="02010600040101010101" pitchFamily="2" charset="-122"/>
                <a:ea typeface="华文楷体" panose="02010600040101010101" pitchFamily="2" charset="-122"/>
                <a:cs typeface="仿宋_GB2312"/>
              </a:rPr>
              <a:t>，测序完成后应于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a:rPr>
              <a:t>24</a:t>
            </a:r>
            <a:r>
              <a:rPr lang="zh-CN" altLang="en-US" sz="2000" kern="100" dirty="0">
                <a:solidFill>
                  <a:srgbClr val="C00000"/>
                </a:solidFill>
                <a:latin typeface="华文楷体" panose="02010600040101010101" pitchFamily="2" charset="-122"/>
                <a:ea typeface="华文楷体" panose="02010600040101010101" pitchFamily="2" charset="-122"/>
                <a:cs typeface="仿宋_GB2312"/>
              </a:rPr>
              <a:t>小时</a:t>
            </a:r>
            <a:r>
              <a:rPr lang="zh-CN" altLang="en-US" sz="2000" kern="100" dirty="0">
                <a:latin typeface="华文楷体" panose="02010600040101010101" pitchFamily="2" charset="-122"/>
                <a:ea typeface="华文楷体" panose="02010600040101010101" pitchFamily="2" charset="-122"/>
                <a:cs typeface="仿宋_GB2312"/>
              </a:rPr>
              <a:t>内将数据报送中国疾控中心</a:t>
            </a:r>
            <a:r>
              <a:rPr lang="en-US" altLang="zh-CN" sz="2000" kern="100" dirty="0" err="1">
                <a:latin typeface="华文楷体" panose="02010600040101010101" pitchFamily="2" charset="-122"/>
                <a:ea typeface="华文楷体" panose="02010600040101010101" pitchFamily="2" charset="-122"/>
                <a:cs typeface="仿宋_GB2312"/>
              </a:rPr>
              <a:t>病毒病所</a:t>
            </a:r>
            <a:r>
              <a:rPr lang="zh-CN" altLang="en-US" sz="2000" kern="100" dirty="0">
                <a:latin typeface="华文楷体" panose="02010600040101010101" pitchFamily="2" charset="-122"/>
                <a:ea typeface="华文楷体" panose="02010600040101010101" pitchFamily="2" charset="-122"/>
                <a:cs typeface="仿宋_GB2312"/>
              </a:rPr>
              <a:t>。</a:t>
            </a:r>
          </a:p>
          <a:p>
            <a:pPr marL="800100" lvl="2" indent="-342900">
              <a:spcBef>
                <a:spcPts val="600"/>
              </a:spcBef>
              <a:spcAft>
                <a:spcPts val="600"/>
              </a:spcAft>
              <a:buFont typeface="Times New Roman" panose="02020603050405020304" pitchFamily="18" charset="0"/>
              <a:buChar char="−"/>
            </a:pPr>
            <a:r>
              <a:rPr lang="en-US" altLang="zh-CN" sz="2000" kern="100" dirty="0">
                <a:latin typeface="华文楷体" panose="02010600040101010101" pitchFamily="2" charset="-122"/>
                <a:ea typeface="华文楷体" panose="02010600040101010101" pitchFamily="2" charset="-122"/>
                <a:cs typeface="仿宋_GB2312"/>
              </a:rPr>
              <a:t> </a:t>
            </a:r>
            <a:r>
              <a:rPr lang="en-US" altLang="zh-CN" sz="2000" kern="100" dirty="0" err="1">
                <a:solidFill>
                  <a:srgbClr val="C00000"/>
                </a:solidFill>
                <a:latin typeface="华文楷体" panose="02010600040101010101" pitchFamily="2" charset="-122"/>
                <a:ea typeface="华文楷体" panose="02010600040101010101" pitchFamily="2" charset="-122"/>
                <a:cs typeface="仿宋_GB2312"/>
              </a:rPr>
              <a:t>不具备测序条件的省份</a:t>
            </a:r>
            <a:r>
              <a:rPr lang="en-US" altLang="zh-CN" sz="2000" kern="100" dirty="0" err="1">
                <a:latin typeface="华文楷体" panose="02010600040101010101" pitchFamily="2" charset="-122"/>
                <a:ea typeface="华文楷体" panose="02010600040101010101" pitchFamily="2" charset="-122"/>
                <a:cs typeface="仿宋_GB2312"/>
              </a:rPr>
              <a:t>要</a:t>
            </a:r>
            <a:r>
              <a:rPr lang="zh-CN" altLang="en-US" sz="2000" kern="100" dirty="0">
                <a:latin typeface="华文楷体" panose="02010600040101010101" pitchFamily="2" charset="-122"/>
                <a:ea typeface="华文楷体" panose="02010600040101010101" pitchFamily="2" charset="-122"/>
                <a:cs typeface="仿宋_GB2312"/>
              </a:rPr>
              <a:t>在</a:t>
            </a:r>
            <a:r>
              <a:rPr lang="en-US" altLang="zh-CN" sz="2000" kern="100" dirty="0" err="1">
                <a:latin typeface="华文楷体" panose="02010600040101010101" pitchFamily="2" charset="-122"/>
                <a:ea typeface="华文楷体" panose="02010600040101010101" pitchFamily="2" charset="-122"/>
                <a:cs typeface="仿宋_GB2312"/>
              </a:rPr>
              <a:t>接收标本后</a:t>
            </a:r>
            <a:r>
              <a:rPr lang="zh-CN" altLang="en-US" sz="2000" kern="100" dirty="0">
                <a:solidFill>
                  <a:srgbClr val="C00000"/>
                </a:solidFill>
                <a:latin typeface="华文楷体" charset="0"/>
                <a:ea typeface="华文楷体" charset="0"/>
                <a:cs typeface="仿宋_GB2312"/>
              </a:rPr>
              <a:t>及时</a:t>
            </a:r>
            <a:r>
              <a:rPr lang="en-US" altLang="zh-CN" sz="2000" kern="100" dirty="0" err="1">
                <a:latin typeface="华文楷体" panose="02010600040101010101" pitchFamily="2" charset="-122"/>
                <a:ea typeface="华文楷体" panose="02010600040101010101" pitchFamily="2" charset="-122"/>
                <a:cs typeface="仿宋_GB2312"/>
              </a:rPr>
              <a:t>将标本</a:t>
            </a:r>
            <a:r>
              <a:rPr lang="zh-CN" altLang="en-US" sz="2000" kern="100" dirty="0">
                <a:latin typeface="华文楷体" panose="02010600040101010101" pitchFamily="2" charset="-122"/>
                <a:ea typeface="华文楷体" panose="02010600040101010101" pitchFamily="2" charset="-122"/>
                <a:cs typeface="仿宋_GB2312"/>
              </a:rPr>
              <a:t>报送中国疾控中心</a:t>
            </a:r>
            <a:r>
              <a:rPr lang="en-US" altLang="zh-CN" sz="2000" kern="100" dirty="0" err="1">
                <a:latin typeface="华文楷体" panose="02010600040101010101" pitchFamily="2" charset="-122"/>
                <a:ea typeface="华文楷体" panose="02010600040101010101" pitchFamily="2" charset="-122"/>
                <a:cs typeface="仿宋_GB2312"/>
              </a:rPr>
              <a:t>病毒病所</a:t>
            </a:r>
            <a:r>
              <a:rPr lang="zh-CN" altLang="en-US" sz="2000" kern="100" dirty="0">
                <a:latin typeface="华文楷体" panose="02010600040101010101" pitchFamily="2" charset="-122"/>
                <a:ea typeface="华文楷体" panose="02010600040101010101" pitchFamily="2" charset="-122"/>
                <a:cs typeface="仿宋_GB2312"/>
              </a:rPr>
              <a:t>。</a:t>
            </a:r>
            <a:endParaRPr lang="en-US" altLang="zh-CN" sz="2000" kern="100" dirty="0">
              <a:latin typeface="华文楷体" panose="02010600040101010101" pitchFamily="2" charset="-122"/>
              <a:ea typeface="华文楷体" panose="02010600040101010101" pitchFamily="2" charset="-122"/>
              <a:cs typeface="仿宋_GB2312"/>
            </a:endParaRPr>
          </a:p>
          <a:p>
            <a:pPr marL="0" lvl="1">
              <a:spcBef>
                <a:spcPts val="600"/>
              </a:spcBef>
              <a:spcAft>
                <a:spcPts val="600"/>
              </a:spcAft>
            </a:pPr>
            <a:r>
              <a:rPr lang="zh-CN" altLang="en-US" sz="2800" kern="100" dirty="0">
                <a:latin typeface="华文楷体" panose="02010600040101010101" pitchFamily="2" charset="-122"/>
                <a:ea typeface="华文楷体" panose="02010600040101010101" pitchFamily="2" charset="-122"/>
                <a:cs typeface="仿宋_GB2312"/>
              </a:rPr>
              <a:t>        病毒分离</a:t>
            </a:r>
            <a:endParaRPr lang="en-US" altLang="zh-CN" sz="2800" kern="100" dirty="0">
              <a:latin typeface="华文楷体" panose="02010600040101010101" pitchFamily="2" charset="-122"/>
              <a:ea typeface="华文楷体" panose="02010600040101010101" pitchFamily="2" charset="-122"/>
              <a:cs typeface="仿宋_GB2312"/>
            </a:endParaRPr>
          </a:p>
          <a:p>
            <a:pPr marL="800100" lvl="2" indent="-342900">
              <a:spcBef>
                <a:spcPts val="600"/>
              </a:spcBef>
              <a:spcAft>
                <a:spcPts val="600"/>
              </a:spcAft>
              <a:buFont typeface="Times New Roman" panose="02020603050405020304" pitchFamily="18" charset="0"/>
              <a:buChar char="−"/>
            </a:pPr>
            <a:r>
              <a:rPr lang="en-US" altLang="zh-CN" sz="2000" kern="100" dirty="0">
                <a:solidFill>
                  <a:srgbClr val="C00000"/>
                </a:solidFill>
                <a:latin typeface="华文楷体" panose="02010600040101010101" pitchFamily="2" charset="-122"/>
                <a:ea typeface="华文楷体" panose="02010600040101010101" pitchFamily="2" charset="-122"/>
                <a:cs typeface="仿宋_GB2312"/>
              </a:rPr>
              <a:t> </a:t>
            </a:r>
            <a:r>
              <a:rPr lang="zh-CN" altLang="en-US" sz="2000" kern="100" dirty="0">
                <a:latin typeface="华文楷体" panose="02010600040101010101" pitchFamily="2" charset="-122"/>
                <a:ea typeface="华文楷体" panose="02010600040101010101" pitchFamily="2" charset="-122"/>
                <a:cs typeface="仿宋_GB2312"/>
              </a:rPr>
              <a:t>具有新冠病毒分离、培养资质的省级疾控机构应开展病毒分离培养工作，收到关键标本后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a:rPr>
              <a:t>96</a:t>
            </a:r>
            <a:r>
              <a:rPr lang="zh-CN" altLang="en-US" sz="2000" kern="100" dirty="0">
                <a:solidFill>
                  <a:srgbClr val="C00000"/>
                </a:solidFill>
                <a:latin typeface="华文楷体" panose="02010600040101010101" pitchFamily="2" charset="-122"/>
                <a:ea typeface="华文楷体" panose="02010600040101010101" pitchFamily="2" charset="-122"/>
                <a:cs typeface="仿宋_GB2312"/>
              </a:rPr>
              <a:t>小时内</a:t>
            </a:r>
            <a:r>
              <a:rPr lang="zh-CN" altLang="en-US" sz="2000" kern="100" dirty="0">
                <a:latin typeface="华文楷体" panose="02010600040101010101" pitchFamily="2" charset="-122"/>
                <a:ea typeface="华文楷体" panose="02010600040101010101" pitchFamily="2" charset="-122"/>
                <a:cs typeface="仿宋_GB2312"/>
              </a:rPr>
              <a:t>开展相关工作，在获得分离毒株后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a:rPr>
              <a:t>96</a:t>
            </a:r>
            <a:r>
              <a:rPr lang="zh-CN" altLang="en-US" sz="2000" kern="100" dirty="0">
                <a:solidFill>
                  <a:srgbClr val="C00000"/>
                </a:solidFill>
                <a:latin typeface="华文楷体" panose="02010600040101010101" pitchFamily="2" charset="-122"/>
                <a:ea typeface="华文楷体" panose="02010600040101010101" pitchFamily="2" charset="-122"/>
                <a:cs typeface="仿宋_GB2312"/>
              </a:rPr>
              <a:t>小时内将毒株</a:t>
            </a:r>
            <a:r>
              <a:rPr lang="zh-CN" altLang="en-US" sz="2000" kern="100" dirty="0">
                <a:latin typeface="华文楷体" panose="02010600040101010101" pitchFamily="2" charset="-122"/>
                <a:ea typeface="华文楷体" panose="02010600040101010101" pitchFamily="2" charset="-122"/>
                <a:cs typeface="仿宋_GB2312"/>
              </a:rPr>
              <a:t>报送中国疾控中心病毒病所保存备案。</a:t>
            </a:r>
            <a:endParaRPr lang="en-US" altLang="zh-CN" sz="2000" kern="100" dirty="0">
              <a:latin typeface="华文楷体" panose="02010600040101010101" pitchFamily="2" charset="-122"/>
              <a:ea typeface="华文楷体" panose="02010600040101010101" pitchFamily="2" charset="-122"/>
              <a:cs typeface="仿宋_GB2312"/>
            </a:endParaRPr>
          </a:p>
          <a:p>
            <a:pPr marL="800100" lvl="2" indent="-342900">
              <a:spcBef>
                <a:spcPts val="600"/>
              </a:spcBef>
              <a:spcAft>
                <a:spcPts val="600"/>
              </a:spcAft>
              <a:buFont typeface="Times New Roman" panose="02020603050405020304" pitchFamily="18" charset="0"/>
              <a:buChar char="−"/>
            </a:pPr>
            <a:r>
              <a:rPr lang="zh-CN" altLang="en-US" sz="2000" kern="100" dirty="0">
                <a:latin typeface="华文楷体" panose="02010600040101010101" pitchFamily="2" charset="-122"/>
                <a:ea typeface="华文楷体" panose="02010600040101010101" pitchFamily="2" charset="-122"/>
                <a:cs typeface="仿宋_GB2312"/>
              </a:rPr>
              <a:t> 不具备病毒分离条件的省份，要在病例报告后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a:rPr>
              <a:t>48</a:t>
            </a:r>
            <a:r>
              <a:rPr lang="zh-CN" altLang="en-US" sz="2000" kern="100" dirty="0">
                <a:solidFill>
                  <a:srgbClr val="C00000"/>
                </a:solidFill>
                <a:latin typeface="华文楷体" panose="02010600040101010101" pitchFamily="2" charset="-122"/>
                <a:ea typeface="华文楷体" panose="02010600040101010101" pitchFamily="2" charset="-122"/>
                <a:cs typeface="仿宋_GB2312"/>
              </a:rPr>
              <a:t>小时内启动送样流程，</a:t>
            </a:r>
            <a:r>
              <a:rPr lang="zh-CN" altLang="en-US" sz="2000" kern="100" dirty="0">
                <a:latin typeface="华文楷体" panose="02010600040101010101" pitchFamily="2" charset="-122"/>
                <a:ea typeface="华文楷体" panose="02010600040101010101" pitchFamily="2" charset="-122"/>
                <a:cs typeface="仿宋_GB2312"/>
              </a:rPr>
              <a:t>标本送至中国疾控中心病毒病所。</a:t>
            </a:r>
          </a:p>
          <a:p>
            <a:pPr marL="285750" lvl="1" indent="-285750">
              <a:spcBef>
                <a:spcPts val="600"/>
              </a:spcBef>
              <a:spcAft>
                <a:spcPts val="600"/>
              </a:spcAft>
              <a:buFont typeface="Wingdings" panose="05000000000000000000" pitchFamily="2" charset="2"/>
              <a:buChar char="Ø"/>
            </a:pPr>
            <a:endParaRPr lang="en-US" altLang="zh-CN" sz="2000" kern="100" dirty="0">
              <a:latin typeface="华文楷体" panose="02010600040101010101" pitchFamily="2" charset="-122"/>
              <a:ea typeface="华文楷体" panose="02010600040101010101" pitchFamily="2" charset="-122"/>
              <a:cs typeface="仿宋_GB2312"/>
            </a:endParaRP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1403648" y="116632"/>
            <a:ext cx="5976664" cy="646331"/>
          </a:xfrm>
          <a:prstGeom prst="rect">
            <a:avLst/>
          </a:prstGeom>
          <a:noFill/>
        </p:spPr>
        <p:txBody>
          <a:bodyPr wrap="square" rtlCol="0">
            <a:spAutoFit/>
          </a:bodyPr>
          <a:lstStyle/>
          <a:p>
            <a:pPr algn="ctr"/>
            <a:r>
              <a:rPr lang="zh-CN" altLang="en-US" sz="3600" b="1" dirty="0">
                <a:solidFill>
                  <a:schemeClr val="accent6"/>
                </a:solidFill>
                <a:latin typeface="黑体" panose="02010609060101010101" pitchFamily="2" charset="-122"/>
                <a:ea typeface="黑体" panose="02010609060101010101" pitchFamily="2" charset="-122"/>
                <a:cs typeface="+mj-cs"/>
              </a:rPr>
              <a:t>五、疫情处置</a:t>
            </a:r>
          </a:p>
        </p:txBody>
      </p:sp>
      <p:graphicFrame>
        <p:nvGraphicFramePr>
          <p:cNvPr id="5" name="表格 4"/>
          <p:cNvGraphicFramePr>
            <a:graphicFrameLocks noGrp="1"/>
          </p:cNvGraphicFramePr>
          <p:nvPr/>
        </p:nvGraphicFramePr>
        <p:xfrm>
          <a:off x="0" y="953126"/>
          <a:ext cx="9144000" cy="5932258"/>
        </p:xfrm>
        <a:graphic>
          <a:graphicData uri="http://schemas.openxmlformats.org/drawingml/2006/table">
            <a:tbl>
              <a:tblPr firstRow="1" bandRow="1">
                <a:tableStyleId>{5C22544A-7EE6-4342-B048-85BDC9FD1C3A}</a:tableStyleId>
              </a:tblPr>
              <a:tblGrid>
                <a:gridCol w="990600"/>
                <a:gridCol w="3212690"/>
                <a:gridCol w="4940710"/>
              </a:tblGrid>
              <a:tr h="468267">
                <a:tc>
                  <a:txBody>
                    <a:bodyPr/>
                    <a:lstStyle/>
                    <a:p>
                      <a:pPr algn="ctr"/>
                      <a:r>
                        <a:rPr lang="zh-CN" altLang="en-US" sz="2400" dirty="0">
                          <a:solidFill>
                            <a:schemeClr val="tx1"/>
                          </a:solidFill>
                          <a:latin typeface="华文楷体" panose="02010600040101010101" pitchFamily="2" charset="-122"/>
                          <a:ea typeface="华文楷体" panose="02010600040101010101" pitchFamily="2" charset="-122"/>
                        </a:rPr>
                        <a:t>序号</a:t>
                      </a:r>
                    </a:p>
                  </a:txBody>
                  <a:tcPr>
                    <a:solidFill>
                      <a:schemeClr val="accent1">
                        <a:lumMod val="90000"/>
                      </a:schemeClr>
                    </a:solidFill>
                  </a:tcPr>
                </a:tc>
                <a:tc>
                  <a:txBody>
                    <a:bodyPr/>
                    <a:lstStyle/>
                    <a:p>
                      <a:pPr algn="ctr"/>
                      <a:r>
                        <a:rPr lang="zh-CN" altLang="en-US" sz="2400" dirty="0">
                          <a:solidFill>
                            <a:schemeClr val="tx1"/>
                          </a:solidFill>
                          <a:latin typeface="华文楷体" panose="02010600040101010101" pitchFamily="2" charset="-122"/>
                          <a:ea typeface="华文楷体" panose="02010600040101010101" pitchFamily="2" charset="-122"/>
                        </a:rPr>
                        <a:t>八版方案</a:t>
                      </a:r>
                    </a:p>
                  </a:txBody>
                  <a:tcPr>
                    <a:solidFill>
                      <a:schemeClr val="accent1">
                        <a:lumMod val="90000"/>
                      </a:schemeClr>
                    </a:solidFill>
                  </a:tcPr>
                </a:tc>
                <a:tc>
                  <a:txBody>
                    <a:bodyPr/>
                    <a:lstStyle/>
                    <a:p>
                      <a:pPr algn="ctr"/>
                      <a:r>
                        <a:rPr lang="zh-CN" altLang="en-US" sz="2400" dirty="0">
                          <a:solidFill>
                            <a:schemeClr val="tx1"/>
                          </a:solidFill>
                          <a:latin typeface="华文楷体" panose="02010600040101010101" pitchFamily="2" charset="-122"/>
                          <a:ea typeface="华文楷体" panose="02010600040101010101" pitchFamily="2" charset="-122"/>
                        </a:rPr>
                        <a:t>九版方案</a:t>
                      </a:r>
                    </a:p>
                  </a:txBody>
                  <a:tcPr>
                    <a:solidFill>
                      <a:schemeClr val="accent1">
                        <a:lumMod val="90000"/>
                      </a:schemeClr>
                    </a:solidFill>
                  </a:tcPr>
                </a:tc>
              </a:tr>
              <a:tr h="103018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kern="1200" dirty="0">
                          <a:solidFill>
                            <a:schemeClr val="tx1"/>
                          </a:solidFill>
                          <a:latin typeface="华文楷体" panose="02010600040101010101" pitchFamily="2" charset="-122"/>
                          <a:ea typeface="华文楷体" panose="02010600040101010101" pitchFamily="2" charset="-122"/>
                          <a:cs typeface="+mn-cs"/>
                        </a:rPr>
                        <a:t>1</a:t>
                      </a:r>
                      <a:endParaRPr lang="zh-CN" altLang="en-US" sz="2000" kern="1200" dirty="0">
                        <a:solidFill>
                          <a:schemeClr val="tx1"/>
                        </a:solidFill>
                        <a:latin typeface="华文楷体" panose="02010600040101010101" pitchFamily="2" charset="-122"/>
                        <a:ea typeface="华文楷体" panose="02010600040101010101" pitchFamily="2" charset="-122"/>
                        <a:cs typeface="+mn-cs"/>
                      </a:endParaRPr>
                    </a:p>
                  </a:txBody>
                  <a:tcPr anchor="ctr">
                    <a:solidFill>
                      <a:schemeClr val="accent3">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2000" kern="1200" dirty="0">
                          <a:solidFill>
                            <a:schemeClr val="tx1"/>
                          </a:solidFill>
                          <a:latin typeface="华文楷体" panose="02010600040101010101" pitchFamily="2" charset="-122"/>
                          <a:ea typeface="华文楷体" panose="02010600040101010101" pitchFamily="2" charset="-122"/>
                          <a:cs typeface="+mn-cs"/>
                        </a:rPr>
                        <a:t>传染源控制</a:t>
                      </a:r>
                      <a:r>
                        <a:rPr lang="en-US" altLang="zh-CN" sz="2000" kern="1200" dirty="0">
                          <a:solidFill>
                            <a:schemeClr val="tx1"/>
                          </a:solidFill>
                          <a:latin typeface="华文楷体" panose="02010600040101010101" pitchFamily="2" charset="-122"/>
                          <a:ea typeface="华文楷体" panose="02010600040101010101" pitchFamily="2" charset="-122"/>
                          <a:cs typeface="+mn-cs"/>
                        </a:rPr>
                        <a:t>                                 </a:t>
                      </a:r>
                      <a:r>
                        <a:rPr lang="en-US" altLang="zh-CN" sz="2000" kern="1200" baseline="0" dirty="0">
                          <a:solidFill>
                            <a:schemeClr val="tx1"/>
                          </a:solidFill>
                          <a:latin typeface="华文楷体" panose="02010600040101010101" pitchFamily="2" charset="-122"/>
                          <a:ea typeface="华文楷体" panose="02010600040101010101" pitchFamily="2" charset="-122"/>
                          <a:cs typeface="+mn-cs"/>
                        </a:rPr>
                        <a:t> </a:t>
                      </a:r>
                      <a:r>
                        <a:rPr lang="zh-CN" altLang="en-US" sz="2000" kern="1200" dirty="0">
                          <a:solidFill>
                            <a:schemeClr val="tx1"/>
                          </a:solidFill>
                          <a:latin typeface="华文楷体" panose="02010600040101010101" pitchFamily="2" charset="-122"/>
                          <a:ea typeface="华文楷体" panose="02010600040101010101" pitchFamily="2" charset="-122"/>
                          <a:cs typeface="+mn-cs"/>
                        </a:rPr>
                        <a:t>（确诊、疑似、无症状）</a:t>
                      </a:r>
                    </a:p>
                  </a:txBody>
                  <a:tcPr anchor="ctr">
                    <a:solidFill>
                      <a:schemeClr val="accent3">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传染源控制</a:t>
                      </a:r>
                      <a:r>
                        <a:rPr lang="en-US" altLang="zh-CN" sz="2000" kern="1200" dirty="0">
                          <a:solidFill>
                            <a:schemeClr val="dk1"/>
                          </a:solidFill>
                          <a:effectLst/>
                          <a:latin typeface="华文楷体" panose="02010600040101010101" pitchFamily="2" charset="-122"/>
                          <a:ea typeface="华文楷体" panose="02010600040101010101"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kern="1200" dirty="0">
                          <a:solidFill>
                            <a:schemeClr val="dk1"/>
                          </a:solidFill>
                          <a:effectLst/>
                          <a:latin typeface="华文楷体" panose="02010600040101010101" pitchFamily="2" charset="-122"/>
                          <a:ea typeface="华文楷体" panose="02010600040101010101" pitchFamily="2" charset="-122"/>
                          <a:cs typeface="+mn-cs"/>
                        </a:rPr>
                        <a:t>    </a:t>
                      </a:r>
                      <a:r>
                        <a:rPr lang="zh-CN" altLang="en-US" sz="2000" kern="1200" dirty="0">
                          <a:solidFill>
                            <a:schemeClr val="dk1"/>
                          </a:solidFill>
                          <a:effectLst/>
                          <a:latin typeface="华文楷体" panose="02010600040101010101" pitchFamily="2" charset="-122"/>
                          <a:ea typeface="华文楷体" panose="02010600040101010101" pitchFamily="2" charset="-122"/>
                          <a:cs typeface="+mn-cs"/>
                        </a:rPr>
                        <a:t>（</a:t>
                      </a:r>
                      <a:r>
                        <a:rPr lang="zh-CN" altLang="en-US" sz="2000" dirty="0">
                          <a:solidFill>
                            <a:schemeClr val="tx1"/>
                          </a:solidFill>
                          <a:latin typeface="华文楷体" panose="02010600040101010101" pitchFamily="2" charset="-122"/>
                          <a:ea typeface="华文楷体" panose="02010600040101010101" pitchFamily="2" charset="-122"/>
                        </a:rPr>
                        <a:t>确诊、疑似、无症状、</a:t>
                      </a:r>
                      <a:r>
                        <a:rPr lang="zh-CN" altLang="zh-CN" sz="2000" kern="1200" dirty="0">
                          <a:solidFill>
                            <a:srgbClr val="C00000"/>
                          </a:solidFill>
                          <a:effectLst/>
                          <a:latin typeface="华文楷体" panose="02010600040101010101" pitchFamily="2" charset="-122"/>
                          <a:ea typeface="华文楷体" panose="02010600040101010101" pitchFamily="2" charset="-122"/>
                          <a:cs typeface="+mn-cs"/>
                        </a:rPr>
                        <a:t>出院（舱）后核酸检测阳性人员</a:t>
                      </a:r>
                      <a:r>
                        <a:rPr lang="zh-CN" altLang="en-US" sz="2000" kern="1200" dirty="0">
                          <a:solidFill>
                            <a:schemeClr val="dk1"/>
                          </a:solidFill>
                          <a:effectLst/>
                          <a:latin typeface="华文楷体" panose="02010600040101010101" pitchFamily="2" charset="-122"/>
                          <a:ea typeface="华文楷体" panose="02010600040101010101" pitchFamily="2" charset="-122"/>
                          <a:cs typeface="+mn-cs"/>
                        </a:rPr>
                        <a:t>）</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r>
              <a:tr h="1084615">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2</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流调与溯源</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流调与风险区域（人员）划定管控</a:t>
                      </a:r>
                      <a:r>
                        <a:rPr lang="en-US" altLang="zh-CN" sz="2000" kern="1200" dirty="0">
                          <a:solidFill>
                            <a:schemeClr val="dk1"/>
                          </a:solidFill>
                          <a:effectLst/>
                          <a:latin typeface="华文楷体" panose="02010600040101010101" pitchFamily="2" charset="-122"/>
                          <a:ea typeface="华文楷体" panose="02010600040101010101" pitchFamily="2" charset="-122"/>
                          <a:cs typeface="+mn-cs"/>
                        </a:rPr>
                        <a:t>    </a:t>
                      </a:r>
                    </a:p>
                    <a:p>
                      <a:pPr algn="ctr"/>
                      <a:r>
                        <a:rPr lang="en-US" altLang="zh-CN" sz="2000" kern="1200" dirty="0">
                          <a:solidFill>
                            <a:schemeClr val="dk1"/>
                          </a:solidFill>
                          <a:effectLst/>
                          <a:latin typeface="华文楷体" panose="02010600040101010101" pitchFamily="2" charset="-122"/>
                          <a:ea typeface="华文楷体" panose="02010600040101010101" pitchFamily="2" charset="-122"/>
                          <a:cs typeface="+mn-cs"/>
                        </a:rPr>
                        <a:t>    </a:t>
                      </a:r>
                      <a:r>
                        <a:rPr lang="zh-CN" altLang="en-US" sz="1600" kern="1200" dirty="0">
                          <a:solidFill>
                            <a:schemeClr val="dk1"/>
                          </a:solidFill>
                          <a:effectLst/>
                          <a:latin typeface="华文楷体" panose="02010600040101010101" pitchFamily="2" charset="-122"/>
                          <a:ea typeface="华文楷体" panose="02010600040101010101" pitchFamily="2" charset="-122"/>
                          <a:cs typeface="+mn-cs"/>
                        </a:rPr>
                        <a:t>（</a:t>
                      </a:r>
                      <a:r>
                        <a:rPr lang="zh-CN" altLang="zh-CN" sz="1600" kern="1200" dirty="0">
                          <a:solidFill>
                            <a:srgbClr val="C00000"/>
                          </a:solidFill>
                          <a:effectLst/>
                          <a:latin typeface="华文楷体" panose="02010600040101010101" pitchFamily="2" charset="-122"/>
                          <a:ea typeface="华文楷体" panose="02010600040101010101" pitchFamily="2" charset="-122"/>
                          <a:cs typeface="+mn-cs"/>
                        </a:rPr>
                        <a:t>流行病学调查</a:t>
                      </a:r>
                      <a:r>
                        <a:rPr lang="zh-CN" altLang="en-US" sz="1600" kern="1200" dirty="0">
                          <a:solidFill>
                            <a:srgbClr val="C00000"/>
                          </a:solidFill>
                          <a:effectLst/>
                          <a:latin typeface="华文楷体" panose="02010600040101010101" pitchFamily="2" charset="-122"/>
                          <a:ea typeface="华文楷体" panose="02010600040101010101" pitchFamily="2" charset="-122"/>
                          <a:cs typeface="+mn-cs"/>
                        </a:rPr>
                        <a:t>、</a:t>
                      </a:r>
                      <a:r>
                        <a:rPr lang="zh-CN" altLang="zh-CN" sz="1600" kern="1200" dirty="0">
                          <a:solidFill>
                            <a:srgbClr val="C00000"/>
                          </a:solidFill>
                          <a:effectLst/>
                          <a:latin typeface="华文楷体" panose="02010600040101010101" pitchFamily="2" charset="-122"/>
                          <a:ea typeface="华文楷体" panose="02010600040101010101" pitchFamily="2" charset="-122"/>
                          <a:cs typeface="+mn-cs"/>
                        </a:rPr>
                        <a:t>密切接触者及其他风险人员判定与管理</a:t>
                      </a:r>
                      <a:r>
                        <a:rPr lang="zh-CN" altLang="en-US" sz="1600" kern="1200" dirty="0">
                          <a:solidFill>
                            <a:srgbClr val="C00000"/>
                          </a:solidFill>
                          <a:effectLst/>
                          <a:latin typeface="华文楷体" panose="02010600040101010101" pitchFamily="2" charset="-122"/>
                          <a:ea typeface="华文楷体" panose="02010600040101010101" pitchFamily="2" charset="-122"/>
                          <a:cs typeface="+mn-cs"/>
                        </a:rPr>
                        <a:t>、</a:t>
                      </a:r>
                      <a:r>
                        <a:rPr lang="zh-CN" altLang="zh-CN" sz="1600" kern="1200" dirty="0">
                          <a:solidFill>
                            <a:srgbClr val="C00000"/>
                          </a:solidFill>
                          <a:effectLst/>
                          <a:latin typeface="华文楷体" panose="02010600040101010101" pitchFamily="2" charset="-122"/>
                          <a:ea typeface="华文楷体" panose="02010600040101010101" pitchFamily="2" charset="-122"/>
                          <a:cs typeface="+mn-cs"/>
                        </a:rPr>
                        <a:t>风险区域划定及防控</a:t>
                      </a:r>
                      <a:r>
                        <a:rPr lang="zh-CN" altLang="en-US" sz="1600" kern="1200" dirty="0">
                          <a:solidFill>
                            <a:srgbClr val="C00000"/>
                          </a:solidFill>
                          <a:effectLst/>
                          <a:latin typeface="华文楷体" panose="02010600040101010101" pitchFamily="2" charset="-122"/>
                          <a:ea typeface="华文楷体" panose="02010600040101010101" pitchFamily="2" charset="-122"/>
                          <a:cs typeface="+mn-cs"/>
                        </a:rPr>
                        <a:t>、</a:t>
                      </a:r>
                      <a:r>
                        <a:rPr lang="zh-CN" altLang="zh-CN" sz="1600" kern="1200" dirty="0">
                          <a:solidFill>
                            <a:srgbClr val="C00000"/>
                          </a:solidFill>
                          <a:effectLst/>
                          <a:latin typeface="华文楷体" panose="02010600040101010101" pitchFamily="2" charset="-122"/>
                          <a:ea typeface="华文楷体" panose="02010600040101010101" pitchFamily="2" charset="-122"/>
                          <a:cs typeface="+mn-cs"/>
                        </a:rPr>
                        <a:t>风险人员协查管控</a:t>
                      </a:r>
                      <a:r>
                        <a:rPr lang="zh-CN" altLang="en-US" sz="1600" kern="1200" dirty="0">
                          <a:solidFill>
                            <a:schemeClr val="dk1"/>
                          </a:solidFill>
                          <a:effectLst/>
                          <a:latin typeface="华文楷体" panose="02010600040101010101" pitchFamily="2" charset="-122"/>
                          <a:ea typeface="华文楷体" panose="02010600040101010101" pitchFamily="2" charset="-122"/>
                          <a:cs typeface="+mn-cs"/>
                        </a:rPr>
                        <a:t>）</a:t>
                      </a:r>
                    </a:p>
                  </a:txBody>
                  <a:tcPr anchor="ctr">
                    <a:solidFill>
                      <a:schemeClr val="accent3">
                        <a:lumMod val="85000"/>
                      </a:schemeClr>
                    </a:solidFill>
                  </a:tcPr>
                </a:tc>
              </a:tr>
              <a:tr h="508364">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3</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密切接触者判定与管理</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区域核酸检测</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4</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重点人群核酸检测</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人员转运</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5</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转运</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隔离管理</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6</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隔离管理</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溯源调查</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7</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社区（村）管控</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消毒</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8</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消毒</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心理健康服务</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9</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心理健康服务</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疫情信息发布</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10</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疫情信息发布</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chemeClr val="accent3">
                        <a:lumMod val="85000"/>
                      </a:schemeClr>
                    </a:solidFill>
                  </a:tcPr>
                </a:tc>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a:t>
                      </a:r>
                      <a:endParaRPr lang="zh-CN" altLang="en-US" sz="2000" dirty="0">
                        <a:solidFill>
                          <a:schemeClr val="tx1"/>
                        </a:solidFill>
                        <a:latin typeface="华文楷体" panose="02010600040101010101" pitchFamily="2" charset="-122"/>
                        <a:ea typeface="华文楷体" panose="02010600040101010101" pitchFamily="2" charset="-122"/>
                      </a:endParaRPr>
                    </a:p>
                  </a:txBody>
                  <a:tcPr>
                    <a:solidFill>
                      <a:schemeClr val="accent3">
                        <a:lumMod val="85000"/>
                      </a:schemeClr>
                    </a:solidFill>
                  </a:tcPr>
                </a:tc>
              </a:tr>
            </a:tbl>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57867"/>
            <a:ext cx="5976664" cy="646331"/>
          </a:xfrm>
          <a:prstGeom prst="rect">
            <a:avLst/>
          </a:prstGeom>
          <a:noFill/>
        </p:spPr>
        <p:txBody>
          <a:bodyPr wrap="square" rtlCol="0">
            <a:spAutoFit/>
          </a:bodyPr>
          <a:lstStyle/>
          <a:p>
            <a:pPr algn="ctr"/>
            <a:r>
              <a:rPr lang="zh-CN" altLang="en-US" sz="3600" b="1" dirty="0">
                <a:solidFill>
                  <a:schemeClr val="accent6"/>
                </a:solidFill>
                <a:latin typeface="黑体" panose="02010609060101010101" pitchFamily="2" charset="-122"/>
                <a:ea typeface="黑体" panose="02010609060101010101" pitchFamily="2" charset="-122"/>
                <a:cs typeface="+mj-cs"/>
              </a:rPr>
              <a:t>（一）传染源控制</a:t>
            </a:r>
            <a:r>
              <a:rPr lang="en-US" altLang="zh-CN" sz="3600" b="1" dirty="0">
                <a:solidFill>
                  <a:schemeClr val="accent6"/>
                </a:solidFill>
                <a:latin typeface="黑体" panose="02010609060101010101" pitchFamily="2" charset="-122"/>
                <a:ea typeface="黑体" panose="02010609060101010101" pitchFamily="2" charset="-122"/>
                <a:cs typeface="+mj-cs"/>
              </a:rPr>
              <a:t>-1</a:t>
            </a:r>
            <a:r>
              <a:rPr lang="zh-CN" altLang="en-US" sz="3600" b="1" dirty="0">
                <a:solidFill>
                  <a:schemeClr val="accent6"/>
                </a:solidFill>
                <a:latin typeface="黑体" panose="02010609060101010101" pitchFamily="2" charset="-122"/>
                <a:ea typeface="黑体" panose="02010609060101010101" pitchFamily="2" charset="-122"/>
                <a:cs typeface="+mj-cs"/>
              </a:rPr>
              <a:t> </a:t>
            </a:r>
          </a:p>
        </p:txBody>
      </p:sp>
      <p:sp>
        <p:nvSpPr>
          <p:cNvPr id="3" name="矩形 2"/>
          <p:cNvSpPr/>
          <p:nvPr/>
        </p:nvSpPr>
        <p:spPr>
          <a:xfrm>
            <a:off x="330374" y="1196752"/>
            <a:ext cx="8562106" cy="1169551"/>
          </a:xfrm>
          <a:prstGeom prst="rect">
            <a:avLst/>
          </a:prstGeom>
          <a:ln w="25400">
            <a:noFill/>
          </a:ln>
        </p:spPr>
        <p:txBody>
          <a:bodyPr wrap="square">
            <a:spAutoFit/>
          </a:bodyPr>
          <a:lstStyle/>
          <a:p>
            <a:pPr marL="457200" indent="-457200" algn="just">
              <a:lnSpc>
                <a:spcPts val="2800"/>
              </a:lnSpc>
              <a:spcAft>
                <a:spcPts val="0"/>
              </a:spcAft>
              <a:buFont typeface="Wingdings" panose="05000000000000000000" pitchFamily="2" charset="2"/>
              <a:buChar char="Ø"/>
            </a:pP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轻型病例、无症状感染者转运至方舱医院，出院后开展</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7</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天健康监测</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gn="just">
              <a:lnSpc>
                <a:spcPts val="2800"/>
              </a:lnSpc>
              <a:spcAft>
                <a:spcPts val="0"/>
              </a:spcAft>
              <a:buFont typeface="Wingdings" panose="05000000000000000000" pitchFamily="2" charset="2"/>
              <a:buChar char="Ø"/>
            </a:pPr>
            <a:r>
              <a:rPr lang="zh-CN" altLang="en-US" sz="22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无症状感染者集中隔离管理期限由</a:t>
            </a:r>
            <a:r>
              <a:rPr lang="en-US" altLang="zh-CN" sz="22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14</a:t>
            </a:r>
            <a:r>
              <a:rPr lang="zh-CN" altLang="en-US" sz="22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天修订为</a:t>
            </a:r>
            <a:r>
              <a:rPr lang="en-US" altLang="zh-CN" sz="22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7</a:t>
            </a:r>
            <a:r>
              <a:rPr lang="zh-CN" altLang="en-US" sz="22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天</a:t>
            </a:r>
            <a:endParaRPr lang="en-US" altLang="zh-CN" sz="22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endParaRPr>
          </a:p>
        </p:txBody>
      </p:sp>
      <p:graphicFrame>
        <p:nvGraphicFramePr>
          <p:cNvPr id="5" name="表格 4"/>
          <p:cNvGraphicFramePr>
            <a:graphicFrameLocks noGrp="1"/>
          </p:cNvGraphicFramePr>
          <p:nvPr/>
        </p:nvGraphicFramePr>
        <p:xfrm>
          <a:off x="179513" y="2539772"/>
          <a:ext cx="8856984" cy="4129587"/>
        </p:xfrm>
        <a:graphic>
          <a:graphicData uri="http://schemas.openxmlformats.org/drawingml/2006/table">
            <a:tbl>
              <a:tblPr/>
              <a:tblGrid>
                <a:gridCol w="1538384"/>
                <a:gridCol w="7318600"/>
              </a:tblGrid>
              <a:tr h="642370">
                <a:tc>
                  <a:txBody>
                    <a:bodyPr/>
                    <a:lstStyle/>
                    <a:p>
                      <a:pPr marL="0" algn="ctr" defTabSz="914400" rtl="0" eaLnBrk="1" latinLnBrk="0" hangingPunct="1">
                        <a:lnSpc>
                          <a:spcPts val="2000"/>
                        </a:lnSpc>
                        <a:spcAft>
                          <a:spcPts val="0"/>
                        </a:spcAft>
                      </a:pP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内容</a:t>
                      </a:r>
                      <a:endParaRPr lang="en-US"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无症状感染者</a:t>
                      </a:r>
                      <a:endParaRPr lang="en-US"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346">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管理期限</a:t>
                      </a:r>
                      <a:endParaRPr lang="zh-CN" sz="24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方舱医院</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7</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天集中隔离医学观察</a:t>
                      </a:r>
                      <a:endParaRPr lang="en-US" altLang="zh-CN" sz="24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4770">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核酸检测</a:t>
                      </a:r>
                      <a:endParaRPr lang="zh-CN" altLang="en-US" sz="24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集中隔离</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第</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6</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天和第</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7</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天各开展一次核酸检测</a:t>
                      </a:r>
                      <a:endParaRPr lang="en-US" altLang="zh-CN" sz="24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鼻咽拭子（</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采样时间至少间隔</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24</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小时）</a:t>
                      </a:r>
                      <a:endParaRPr lang="zh-CN" altLang="en-US" sz="24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3101">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400" dirty="0">
                          <a:latin typeface="华文楷体" panose="02010600040101010101" pitchFamily="2" charset="-122"/>
                          <a:ea typeface="华文楷体" panose="02010600040101010101" pitchFamily="2" charset="-122"/>
                        </a:rPr>
                        <a:t>解除标准</a:t>
                      </a: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如</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2</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次核酸检测</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 N </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基因和</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 ORF1ab </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基因</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 Ct </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值均≥</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35</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（界限值为</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40</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）或检测阴性（界限值低于</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35</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a:t>
                      </a: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可</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解除</a:t>
                      </a:r>
                      <a:endParaRPr lang="en-US" altLang="zh-CN" sz="24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如不符合条件，则继续在方舱医院集中隔离至满足出院标准</a:t>
                      </a:r>
                      <a:endParaRPr lang="en-US" altLang="zh-CN" sz="24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416824" cy="646331"/>
          </a:xfrm>
          <a:prstGeom prst="rect">
            <a:avLst/>
          </a:prstGeom>
          <a:noFill/>
        </p:spPr>
        <p:txBody>
          <a:bodyPr wrap="square" rtlCol="0">
            <a:spAutoFit/>
          </a:bodyPr>
          <a:lstStyle/>
          <a:p>
            <a:pPr algn="ctr"/>
            <a:r>
              <a:rPr lang="zh-CN" altLang="en-US" sz="3600" b="1" dirty="0">
                <a:solidFill>
                  <a:schemeClr val="accent6"/>
                </a:solidFill>
                <a:latin typeface="黑体" panose="02010609060101010101" pitchFamily="2" charset="-122"/>
                <a:ea typeface="黑体" panose="02010609060101010101" pitchFamily="2" charset="-122"/>
              </a:rPr>
              <a:t>（一）传染源控制</a:t>
            </a:r>
            <a:r>
              <a:rPr lang="en-US" altLang="zh-CN" sz="3600" b="1" dirty="0">
                <a:solidFill>
                  <a:schemeClr val="accent6"/>
                </a:solidFill>
                <a:latin typeface="黑体" panose="02010609060101010101" pitchFamily="2" charset="-122"/>
                <a:ea typeface="黑体" panose="02010609060101010101" pitchFamily="2" charset="-122"/>
              </a:rPr>
              <a:t>-2</a:t>
            </a:r>
            <a:r>
              <a:rPr lang="zh-CN" altLang="en-US" sz="3600" b="1" dirty="0">
                <a:solidFill>
                  <a:schemeClr val="accent6"/>
                </a:solidFill>
                <a:latin typeface="黑体" panose="02010609060101010101" pitchFamily="2" charset="-122"/>
                <a:ea typeface="黑体" panose="02010609060101010101" pitchFamily="2" charset="-122"/>
              </a:rPr>
              <a:t> </a:t>
            </a:r>
          </a:p>
        </p:txBody>
      </p:sp>
      <p:graphicFrame>
        <p:nvGraphicFramePr>
          <p:cNvPr id="4" name="表格 3"/>
          <p:cNvGraphicFramePr>
            <a:graphicFrameLocks noGrp="1"/>
          </p:cNvGraphicFramePr>
          <p:nvPr/>
        </p:nvGraphicFramePr>
        <p:xfrm>
          <a:off x="29708" y="2780928"/>
          <a:ext cx="9124121" cy="3980197"/>
        </p:xfrm>
        <a:graphic>
          <a:graphicData uri="http://schemas.openxmlformats.org/drawingml/2006/table">
            <a:tbl>
              <a:tblPr/>
              <a:tblGrid>
                <a:gridCol w="1746670"/>
                <a:gridCol w="7377451"/>
              </a:tblGrid>
              <a:tr h="606450">
                <a:tc>
                  <a:txBody>
                    <a:bodyPr/>
                    <a:lstStyle/>
                    <a:p>
                      <a:pPr marL="0" algn="ctr" defTabSz="914400" rtl="0" eaLnBrk="1" latinLnBrk="0" hangingPunct="1">
                        <a:lnSpc>
                          <a:spcPts val="2800"/>
                        </a:lnSpc>
                        <a:spcAft>
                          <a:spcPts val="0"/>
                        </a:spcAft>
                      </a:pPr>
                      <a:r>
                        <a:rPr lang="zh-CN" alt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是否出现</a:t>
                      </a: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marL="0" algn="ctr" defTabSz="914400" rtl="0" eaLnBrk="1" latinLnBrk="0" hangingPunct="1">
                        <a:lnSpc>
                          <a:spcPts val="2800"/>
                        </a:lnSpc>
                        <a:spcAft>
                          <a:spcPts val="0"/>
                        </a:spcAft>
                      </a:pPr>
                      <a:r>
                        <a:rPr lang="zh-CN" alt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症状体征</a:t>
                      </a: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marL="0" algn="ctr" defTabSz="914400" rtl="0" eaLnBrk="1" latinLnBrk="0" hangingPunct="1">
                        <a:lnSpc>
                          <a:spcPts val="2000"/>
                        </a:lnSpc>
                        <a:spcAft>
                          <a:spcPts val="0"/>
                        </a:spcAft>
                      </a:pPr>
                      <a:r>
                        <a:rPr lang="zh-CN" alt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管理方式</a:t>
                      </a: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997">
                <a:tc>
                  <a:txBody>
                    <a:bodyPr/>
                    <a:lstStyle/>
                    <a:p>
                      <a:pPr marL="0" marR="0" lvl="0" indent="0" algn="l" defTabSz="914400" rtl="0" eaLnBrk="1" fontAlgn="auto" latinLnBrk="0" hangingPunct="1">
                        <a:lnSpc>
                          <a:spcPts val="2800"/>
                        </a:lnSpc>
                        <a:spcBef>
                          <a:spcPts val="0"/>
                        </a:spcBef>
                        <a:spcAft>
                          <a:spcPts val="0"/>
                        </a:spcAft>
                        <a:buClrTx/>
                        <a:buSzTx/>
                        <a:buFontTx/>
                        <a:buNone/>
                        <a:defRPr/>
                      </a:pP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出现症状</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体征</a:t>
                      </a:r>
                      <a:endParaRPr 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立即转运至定点医院进行隔离治疗。</a:t>
                      </a:r>
                      <a:endParaRPr lang="zh-CN" altLang="zh-CN" sz="2000" kern="100" dirty="0">
                        <a:latin typeface="华文楷体" panose="02010600040101010101" pitchFamily="2" charset="-122"/>
                        <a:ea typeface="华文楷体" panose="02010600040101010101" pitchFamily="2" charset="-122"/>
                        <a:cs typeface="Times New Roman" panose="02020603050405020304"/>
                      </a:endParaRPr>
                    </a:p>
                    <a:p>
                      <a:pPr marL="0" marR="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Ct</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值≥</a:t>
                      </a: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35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，无需对密接进行追踪和管控。</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Ct</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值</a:t>
                      </a:r>
                      <a:r>
                        <a:rPr lang="zh-CN" altLang="zh-CN" sz="2000" kern="1200" dirty="0">
                          <a:solidFill>
                            <a:srgbClr val="C00000"/>
                          </a:solidFill>
                          <a:effectLst/>
                          <a:latin typeface="+mn-lt"/>
                          <a:ea typeface="+mn-ea"/>
                          <a:cs typeface="+mn-cs"/>
                        </a:rPr>
                        <a:t>＜</a:t>
                      </a: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35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，立即开展疫情处置，对其共同居住、共同工作等接触频繁的人员判为密接进行管控，</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不判定密接的密接</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endParaRPr lang="en-US" altLang="zh-CN" sz="2000"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0150">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未出现症状</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体征</a:t>
                      </a:r>
                      <a:endParaRPr lang="zh-CN" altLang="en-US" sz="20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Ct</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值≥</a:t>
                      </a: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35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，无需管理，不判定密接。</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Ct</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值</a:t>
                      </a:r>
                      <a:r>
                        <a:rPr lang="zh-CN" altLang="zh-CN" sz="2000" kern="1200" dirty="0">
                          <a:solidFill>
                            <a:srgbClr val="C00000"/>
                          </a:solidFill>
                          <a:effectLst/>
                          <a:latin typeface="+mn-lt"/>
                          <a:ea typeface="+mn-ea"/>
                          <a:cs typeface="+mn-cs"/>
                        </a:rPr>
                        <a:t>＜</a:t>
                      </a: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35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，需快速综合评估其是否具有传播风险：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342900" marR="0" lvl="0" indent="-342900" algn="l" defTabSz="914400" rtl="0" eaLnBrk="1" fontAlgn="auto" latinLnBrk="0" hangingPunct="1">
                        <a:lnSpc>
                          <a:spcPts val="2800"/>
                        </a:lnSpc>
                        <a:spcBef>
                          <a:spcPts val="0"/>
                        </a:spcBef>
                        <a:spcAft>
                          <a:spcPts val="0"/>
                        </a:spcAft>
                        <a:buClrTx/>
                        <a:buSzTx/>
                        <a:buFont typeface="华文楷体" panose="02010600040101010101" pitchFamily="2" charset="-122"/>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如有传播风险，则按感染者管理，对其共同居住、共同工作等接触频繁的人员判定为密接进行管控，</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不判定密接的密接</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342900" marR="0" lvl="0" indent="-342900" algn="l" defTabSz="914400" rtl="0" eaLnBrk="1" fontAlgn="auto" latinLnBrk="0" hangingPunct="1">
                        <a:lnSpc>
                          <a:spcPts val="2800"/>
                        </a:lnSpc>
                        <a:spcBef>
                          <a:spcPts val="0"/>
                        </a:spcBef>
                        <a:spcAft>
                          <a:spcPts val="0"/>
                        </a:spcAft>
                        <a:buClrTx/>
                        <a:buSzTx/>
                        <a:buFont typeface="华文楷体" panose="02010600040101010101" pitchFamily="2" charset="-122"/>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如无传播风险，则无需进行管理，且不判定密接。</a:t>
                      </a:r>
                      <a:endParaRPr lang="zh-CN" altLang="en-US" sz="20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179512" y="1124744"/>
            <a:ext cx="8784976" cy="1528624"/>
          </a:xfrm>
          <a:prstGeom prst="rect">
            <a:avLst/>
          </a:prstGeom>
        </p:spPr>
        <p:txBody>
          <a:bodyPr wrap="square">
            <a:spAutoFit/>
          </a:bodyPr>
          <a:lstStyle/>
          <a:p>
            <a:pPr marL="457200" indent="-457200" algn="just">
              <a:lnSpc>
                <a:spcPts val="2800"/>
              </a:lnSpc>
              <a:spcAft>
                <a:spcPts val="0"/>
              </a:spcAft>
              <a:buFont typeface="Wingdings" panose="05000000000000000000" pitchFamily="2" charset="2"/>
              <a:buChar char="Ø"/>
            </a:pPr>
            <a:r>
              <a:rPr lang="zh-CN" altLang="en-US" sz="2400" dirty="0">
                <a:solidFill>
                  <a:srgbClr val="C00000"/>
                </a:solidFill>
                <a:latin typeface="华文楷体" panose="02010600040101010101" pitchFamily="2" charset="-122"/>
                <a:ea typeface="华文楷体" panose="02010600040101010101" pitchFamily="2" charset="-122"/>
              </a:rPr>
              <a:t>增加</a:t>
            </a:r>
            <a:r>
              <a:rPr lang="zh-CN" altLang="zh-CN" sz="2400" dirty="0">
                <a:solidFill>
                  <a:srgbClr val="C00000"/>
                </a:solidFill>
                <a:latin typeface="华文楷体" panose="02010600040101010101" pitchFamily="2" charset="-122"/>
                <a:ea typeface="华文楷体" panose="02010600040101010101" pitchFamily="2" charset="-122"/>
              </a:rPr>
              <a:t>出院（舱）后核酸检测阳性人员</a:t>
            </a:r>
            <a:endParaRPr lang="en-US" altLang="zh-CN" sz="2400" dirty="0">
              <a:solidFill>
                <a:srgbClr val="C00000"/>
              </a:solidFill>
              <a:latin typeface="华文楷体" panose="02010600040101010101" pitchFamily="2" charset="-122"/>
              <a:ea typeface="华文楷体" panose="02010600040101010101" pitchFamily="2" charset="-122"/>
            </a:endParaRPr>
          </a:p>
          <a:p>
            <a:pPr marL="800100" lvl="1" indent="-342900" algn="just">
              <a:lnSpc>
                <a:spcPts val="2800"/>
              </a:lnSpc>
              <a:spcAft>
                <a:spcPts val="0"/>
              </a:spcAft>
              <a:buFont typeface="Wingdings" panose="05000000000000000000" pitchFamily="2" charset="2"/>
              <a:buChar char="ü"/>
            </a:pPr>
            <a:r>
              <a:rPr lang="zh-CN" altLang="en-US" sz="2400" dirty="0">
                <a:latin typeface="华文楷体" panose="02010600040101010101" pitchFamily="2" charset="-122"/>
                <a:ea typeface="华文楷体" panose="02010600040101010101" pitchFamily="2" charset="-122"/>
              </a:rPr>
              <a:t>报告：原则上无需进行网络直报。但如为漏报者，发现后应及时补报，遵循“谁诊断谁报告”。</a:t>
            </a:r>
            <a:endParaRPr lang="en-US" altLang="zh-CN" sz="2400" dirty="0">
              <a:latin typeface="华文楷体" panose="02010600040101010101" pitchFamily="2" charset="-122"/>
              <a:ea typeface="华文楷体" panose="02010600040101010101" pitchFamily="2" charset="-122"/>
            </a:endParaRPr>
          </a:p>
          <a:p>
            <a:pPr marL="800100" lvl="1" indent="-342900" algn="just">
              <a:lnSpc>
                <a:spcPts val="2800"/>
              </a:lnSpc>
              <a:spcAft>
                <a:spcPts val="0"/>
              </a:spcAft>
              <a:buFont typeface="Wingdings" panose="05000000000000000000" pitchFamily="2" charset="2"/>
              <a:buChar char="ü"/>
            </a:pPr>
            <a:r>
              <a:rPr lang="zh-CN" altLang="en-US" sz="2400" dirty="0">
                <a:latin typeface="华文楷体" panose="02010600040101010101" pitchFamily="2" charset="-122"/>
                <a:ea typeface="华文楷体" panose="02010600040101010101" pitchFamily="2" charset="-122"/>
              </a:rPr>
              <a:t>管理：分情形管控</a:t>
            </a:r>
            <a:endParaRPr lang="en-US" altLang="zh-CN" sz="24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552" y="1700808"/>
            <a:ext cx="8280920" cy="4248472"/>
          </a:xfrm>
          <a:prstGeom prst="rect">
            <a:avLst/>
          </a:prstGeom>
          <a:noFill/>
          <a:ln>
            <a:noFill/>
          </a:ln>
        </p:spPr>
        <p:txBody>
          <a:bodyPr wrap="square" rtlCol="0">
            <a:spAutoFit/>
          </a:bodyPr>
          <a:lstStyle/>
          <a:p>
            <a:pPr marL="457200" indent="-457200" algn="just">
              <a:lnSpc>
                <a:spcPts val="4000"/>
              </a:lnSpc>
              <a:spcAft>
                <a:spcPts val="0"/>
              </a:spcAft>
              <a:buFont typeface="Wingdings" panose="05000000000000000000" pitchFamily="2" charset="2"/>
              <a:buChar char="Ø"/>
            </a:pPr>
            <a:r>
              <a:rPr lang="en-US" altLang="zh-CN" sz="2800" dirty="0">
                <a:latin typeface="华文楷体" panose="02010600040101010101" pitchFamily="2" charset="-122"/>
                <a:ea typeface="华文楷体" panose="02010600040101010101" pitchFamily="2" charset="-122"/>
              </a:rPr>
              <a:t> </a:t>
            </a:r>
            <a:r>
              <a:rPr lang="zh-CN" altLang="zh-CN" sz="2800" dirty="0">
                <a:latin typeface="华文楷体" panose="02010600040101010101" pitchFamily="2" charset="-122"/>
                <a:ea typeface="华文楷体" panose="02010600040101010101" pitchFamily="2" charset="-122"/>
              </a:rPr>
              <a:t>流行病学调查</a:t>
            </a:r>
            <a:endParaRPr lang="en-US" altLang="zh-CN" sz="2800" dirty="0">
              <a:latin typeface="华文楷体" panose="02010600040101010101" pitchFamily="2" charset="-122"/>
              <a:ea typeface="华文楷体" panose="02010600040101010101" pitchFamily="2" charset="-122"/>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成立</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现场</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流调专班，明确三公（工）融合机制</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明确“</a:t>
            </a: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2+4+24</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”不同时间节点要求</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流行病学调查的内容和重点需根据疫情进展和规模动态调整。</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增加核心信息流调内容和流调报告模板</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p:txBody>
      </p:sp>
      <p:sp>
        <p:nvSpPr>
          <p:cNvPr id="3" name="TextBox 1"/>
          <p:cNvSpPr txBox="1"/>
          <p:nvPr/>
        </p:nvSpPr>
        <p:spPr>
          <a:xfrm>
            <a:off x="683568" y="548680"/>
            <a:ext cx="7992888" cy="584775"/>
          </a:xfrm>
          <a:prstGeom prst="rect">
            <a:avLst/>
          </a:prstGeom>
          <a:noFill/>
        </p:spPr>
        <p:txBody>
          <a:bodyPr wrap="square" rtlCol="0">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cs typeface="+mj-cs"/>
              </a:rPr>
              <a:t>（二）流调与风险区域（人员）划定管控</a:t>
            </a:r>
            <a:r>
              <a:rPr lang="en-US" altLang="zh-CN" sz="3200" b="1" dirty="0">
                <a:solidFill>
                  <a:schemeClr val="accent6"/>
                </a:solidFill>
                <a:latin typeface="黑体" panose="02010609060101010101" pitchFamily="2" charset="-122"/>
                <a:ea typeface="黑体" panose="02010609060101010101" pitchFamily="2" charset="-122"/>
                <a:cs typeface="+mj-cs"/>
              </a:rPr>
              <a:t>-1</a:t>
            </a:r>
            <a:r>
              <a:rPr lang="zh-CN" altLang="en-US" sz="3200" b="1" dirty="0">
                <a:solidFill>
                  <a:schemeClr val="accent6"/>
                </a:solidFill>
                <a:latin typeface="黑体" panose="02010609060101010101" pitchFamily="2" charset="-122"/>
                <a:ea typeface="黑体" panose="02010609060101010101" pitchFamily="2" charset="-122"/>
                <a:cs typeface="+mj-cs"/>
              </a:rPr>
              <a:t> </a:t>
            </a: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24744"/>
            <a:ext cx="7920880" cy="605294"/>
          </a:xfrm>
          <a:prstGeom prst="rect">
            <a:avLst/>
          </a:prstGeom>
        </p:spPr>
        <p:txBody>
          <a:bodyPr wrap="square">
            <a:spAutoFit/>
          </a:bodyPr>
          <a:lstStyle/>
          <a:p>
            <a:pPr marL="457200" indent="-457200" algn="just">
              <a:lnSpc>
                <a:spcPts val="4000"/>
              </a:lnSpc>
              <a:spcAft>
                <a:spcPts val="0"/>
              </a:spcAft>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密切接触者及其他风险人员</a:t>
            </a:r>
            <a:r>
              <a:rPr lang="zh-CN" altLang="en-US" sz="2800" dirty="0">
                <a:latin typeface="华文楷体" panose="02010600040101010101" pitchFamily="2" charset="-122"/>
                <a:ea typeface="华文楷体" panose="02010600040101010101" pitchFamily="2" charset="-122"/>
              </a:rPr>
              <a:t>判定</a:t>
            </a:r>
            <a:endParaRPr lang="zh-CN" altLang="en-US" sz="2000" dirty="0">
              <a:latin typeface="华文楷体" panose="02010600040101010101" pitchFamily="2" charset="-122"/>
              <a:ea typeface="华文楷体" panose="02010600040101010101" pitchFamily="2" charset="-122"/>
            </a:endParaRPr>
          </a:p>
        </p:txBody>
      </p:sp>
      <p:sp>
        <p:nvSpPr>
          <p:cNvPr id="3" name="TextBox 1"/>
          <p:cNvSpPr txBox="1"/>
          <p:nvPr/>
        </p:nvSpPr>
        <p:spPr>
          <a:xfrm>
            <a:off x="755576" y="303501"/>
            <a:ext cx="8208912" cy="584775"/>
          </a:xfrm>
          <a:prstGeom prst="rect">
            <a:avLst/>
          </a:prstGeom>
          <a:noFill/>
        </p:spPr>
        <p:txBody>
          <a:bodyPr wrap="square" rtlCol="0">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rPr>
              <a:t>（二）</a:t>
            </a:r>
            <a:r>
              <a:rPr lang="zh-CN" altLang="en-US" sz="3200" b="1" dirty="0">
                <a:solidFill>
                  <a:schemeClr val="accent6"/>
                </a:solidFill>
                <a:latin typeface="黑体" panose="02010609060101010101" pitchFamily="2" charset="-122"/>
                <a:ea typeface="黑体" panose="02010609060101010101" pitchFamily="2" charset="-122"/>
                <a:cs typeface="+mj-cs"/>
              </a:rPr>
              <a:t>流调与风险区域（人员）划定管控</a:t>
            </a:r>
            <a:r>
              <a:rPr lang="en-US" altLang="zh-CN" sz="3200" b="1" dirty="0">
                <a:solidFill>
                  <a:schemeClr val="accent6"/>
                </a:solidFill>
                <a:latin typeface="黑体" panose="02010609060101010101" pitchFamily="2" charset="-122"/>
                <a:ea typeface="黑体" panose="02010609060101010101" pitchFamily="2" charset="-122"/>
                <a:cs typeface="+mj-cs"/>
              </a:rPr>
              <a:t>-2</a:t>
            </a:r>
            <a:r>
              <a:rPr lang="zh-CN" altLang="en-US" sz="3200" b="1" dirty="0">
                <a:solidFill>
                  <a:schemeClr val="accent6"/>
                </a:solidFill>
                <a:latin typeface="黑体" panose="02010609060101010101" pitchFamily="2" charset="-122"/>
                <a:ea typeface="黑体" panose="02010609060101010101" pitchFamily="2" charset="-122"/>
                <a:cs typeface="+mj-cs"/>
              </a:rPr>
              <a:t> </a:t>
            </a:r>
          </a:p>
        </p:txBody>
      </p:sp>
      <p:graphicFrame>
        <p:nvGraphicFramePr>
          <p:cNvPr id="4" name="表格 3"/>
          <p:cNvGraphicFramePr>
            <a:graphicFrameLocks noGrp="1"/>
          </p:cNvGraphicFramePr>
          <p:nvPr/>
        </p:nvGraphicFramePr>
        <p:xfrm>
          <a:off x="0" y="1966506"/>
          <a:ext cx="9108504" cy="4937039"/>
        </p:xfrm>
        <a:graphic>
          <a:graphicData uri="http://schemas.openxmlformats.org/drawingml/2006/table">
            <a:tbl>
              <a:tblPr/>
              <a:tblGrid>
                <a:gridCol w="2380222"/>
                <a:gridCol w="6728282"/>
              </a:tblGrid>
              <a:tr h="368887">
                <a:tc>
                  <a:txBody>
                    <a:bodyPr/>
                    <a:lstStyle/>
                    <a:p>
                      <a:pPr algn="ctr">
                        <a:lnSpc>
                          <a:spcPts val="2000"/>
                        </a:lnSpc>
                        <a:spcAft>
                          <a:spcPts val="0"/>
                        </a:spcAft>
                      </a:pPr>
                      <a:r>
                        <a:rPr lang="zh-CN" altLang="en-US" sz="2000" b="1" kern="100" dirty="0">
                          <a:latin typeface="华文楷体" panose="02010600040101010101" pitchFamily="2" charset="-122"/>
                          <a:ea typeface="华文楷体" panose="02010600040101010101" pitchFamily="2" charset="-122"/>
                          <a:cs typeface="Times New Roman" panose="02020603050405020304"/>
                        </a:rPr>
                        <a:t>人员分类</a:t>
                      </a:r>
                      <a:endParaRPr lang="en-US" altLang="zh-CN" sz="2000" b="1" kern="100" dirty="0">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CN" alt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判定</a:t>
                      </a: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687">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密切接触者</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p>
                      <a:pPr algn="ctr">
                        <a:lnSpc>
                          <a:spcPts val="2000"/>
                        </a:lnSpc>
                        <a:spcAft>
                          <a:spcPts val="0"/>
                        </a:spcAft>
                      </a:pP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 typeface="Arial" panose="020B0604020202020204" pitchFamily="34" charset="0"/>
                        <a:buChar char="•"/>
                        <a:defRPr/>
                      </a:pPr>
                      <a:r>
                        <a:rPr lang="zh-CN" altLang="en-US" sz="2000" dirty="0">
                          <a:latin typeface="华文楷体" panose="02010600040101010101" pitchFamily="2" charset="-122"/>
                          <a:ea typeface="华文楷体" panose="02010600040101010101" pitchFamily="2" charset="-122"/>
                        </a:rPr>
                        <a:t>判定原则同八版</a:t>
                      </a:r>
                      <a:endParaRPr lang="en-US" altLang="zh-CN" sz="2000" dirty="0">
                        <a:latin typeface="华文楷体" panose="02010600040101010101" pitchFamily="2" charset="-122"/>
                        <a:ea typeface="华文楷体" panose="02010600040101010101" pitchFamily="2" charset="-122"/>
                      </a:endParaRPr>
                    </a:p>
                    <a:p>
                      <a:pPr marL="0" marR="0" indent="0" algn="l" defTabSz="914400" rtl="0" eaLnBrk="1" fontAlgn="auto" latinLnBrk="0" hangingPunct="1">
                        <a:lnSpc>
                          <a:spcPts val="2500"/>
                        </a:lnSpc>
                        <a:spcBef>
                          <a:spcPts val="0"/>
                        </a:spcBef>
                        <a:spcAft>
                          <a:spcPts val="0"/>
                        </a:spcAft>
                        <a:buClrTx/>
                        <a:buSzTx/>
                        <a:buFont typeface="Arial" panose="020B0604020202020204" pitchFamily="34" charset="0"/>
                        <a:buChar char="•"/>
                        <a:defRPr/>
                      </a:pP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优先判定和管理与病例接触频繁、持续时间长等感染风险较高的密切接触者。</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indent="0" algn="l" defTabSz="914400" rtl="0" eaLnBrk="1" fontAlgn="auto" latinLnBrk="0" hangingPunct="1">
                        <a:lnSpc>
                          <a:spcPts val="2500"/>
                        </a:lnSpc>
                        <a:spcBef>
                          <a:spcPts val="0"/>
                        </a:spcBef>
                        <a:spcAft>
                          <a:spcPts val="0"/>
                        </a:spcAft>
                        <a:buClrTx/>
                        <a:buSzTx/>
                        <a:buFont typeface="Arial" panose="020B0604020202020204" pitchFamily="34" charset="0"/>
                        <a:buChar char="•"/>
                        <a:defRPr/>
                      </a:pP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对于人员较为密集复杂的病例活动场所（如餐厅、娱乐场所、超市等密闭空间场所），可适度扩大密切接触者判定范围</a:t>
                      </a:r>
                      <a:endParaRPr lang="en-US" altLang="zh-CN" sz="2000" dirty="0">
                        <a:latin typeface="华文楷体" panose="02010600040101010101" pitchFamily="2" charset="-122"/>
                        <a:ea typeface="华文楷体" panose="02010600040101010101" pitchFamily="2" charset="-122"/>
                      </a:endParaRPr>
                    </a:p>
                  </a:txBody>
                  <a:tcPr marL="15156" marR="1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305">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密接的密接</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en-US" sz="2000" kern="1200" dirty="0">
                          <a:solidFill>
                            <a:schemeClr val="tx1"/>
                          </a:solidFill>
                          <a:latin typeface="华文楷体" panose="02010600040101010101" pitchFamily="2" charset="-122"/>
                          <a:ea typeface="华文楷体" panose="02010600040101010101" pitchFamily="2" charset="-122"/>
                          <a:cs typeface="+mn-cs"/>
                        </a:rPr>
                        <a:t>优先判定感染风险较高的密接的密接。对与感染风险较高的</a:t>
                      </a:r>
                      <a:r>
                        <a:rPr lang="zh-CN" altLang="en-US" sz="2000" kern="1200" dirty="0">
                          <a:solidFill>
                            <a:srgbClr val="C00000"/>
                          </a:solidFill>
                          <a:latin typeface="华文楷体" panose="02010600040101010101" pitchFamily="2" charset="-122"/>
                          <a:ea typeface="华文楷体" panose="02010600040101010101" pitchFamily="2" charset="-122"/>
                          <a:cs typeface="+mn-cs"/>
                        </a:rPr>
                        <a:t>密切接触者同住、同餐、同工作（学习）、同娱乐（如棋牌、卡拉</a:t>
                      </a:r>
                      <a:r>
                        <a:rPr lang="en-US" altLang="zh-CN" sz="2000" kern="1200" dirty="0">
                          <a:solidFill>
                            <a:srgbClr val="C00000"/>
                          </a:solidFill>
                          <a:latin typeface="华文楷体" panose="02010600040101010101" pitchFamily="2" charset="-122"/>
                          <a:ea typeface="华文楷体" panose="02010600040101010101" pitchFamily="2" charset="-122"/>
                          <a:cs typeface="+mn-cs"/>
                        </a:rPr>
                        <a:t>OK</a:t>
                      </a:r>
                      <a:r>
                        <a:rPr lang="zh-CN" altLang="en-US" sz="2000" kern="1200" dirty="0">
                          <a:solidFill>
                            <a:srgbClr val="C00000"/>
                          </a:solidFill>
                          <a:latin typeface="华文楷体" panose="02010600040101010101" pitchFamily="2" charset="-122"/>
                          <a:ea typeface="华文楷体" panose="02010600040101010101" pitchFamily="2" charset="-122"/>
                          <a:cs typeface="+mn-cs"/>
                        </a:rPr>
                        <a:t>）等长时间</a:t>
                      </a:r>
                      <a:r>
                        <a:rPr lang="zh-CN" altLang="en-US" sz="2000" kern="1200" dirty="0">
                          <a:solidFill>
                            <a:schemeClr val="tx1"/>
                          </a:solidFill>
                          <a:latin typeface="华文楷体" panose="02010600040101010101" pitchFamily="2" charset="-122"/>
                          <a:ea typeface="华文楷体" panose="02010600040101010101" pitchFamily="2" charset="-122"/>
                          <a:cs typeface="+mn-cs"/>
                        </a:rPr>
                        <a:t>密切接触人员。</a:t>
                      </a: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8665">
                <a:tc>
                  <a:txBody>
                    <a:bodyPr/>
                    <a:lstStyle/>
                    <a:p>
                      <a:pPr algn="ctr">
                        <a:lnSpc>
                          <a:spcPts val="2000"/>
                        </a:lnSpc>
                        <a:spcAft>
                          <a:spcPts val="0"/>
                        </a:spcAft>
                      </a:pPr>
                      <a:r>
                        <a:rPr lang="zh-CN" altLang="en-US" sz="2000" kern="1200" dirty="0">
                          <a:solidFill>
                            <a:srgbClr val="C00000"/>
                          </a:solidFill>
                          <a:latin typeface="华文楷体" panose="02010600040101010101" pitchFamily="2" charset="-122"/>
                          <a:ea typeface="华文楷体" panose="02010600040101010101" pitchFamily="2" charset="-122"/>
                          <a:cs typeface="+mn-cs"/>
                        </a:rPr>
                        <a:t>涉疫场所暴露人员</a:t>
                      </a:r>
                      <a:endParaRPr lang="en-US" altLang="zh-CN" sz="2000" kern="1200" dirty="0">
                        <a:solidFill>
                          <a:srgbClr val="C00000"/>
                        </a:solidFill>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500"/>
                        </a:lnSpc>
                        <a:spcAft>
                          <a:spcPts val="0"/>
                        </a:spcAft>
                      </a:pPr>
                      <a:r>
                        <a:rPr lang="zh-CN" altLang="zh-CN" sz="2000" kern="1200" dirty="0">
                          <a:solidFill>
                            <a:schemeClr val="tx1"/>
                          </a:solidFill>
                          <a:latin typeface="华文楷体" panose="02010600040101010101" pitchFamily="2" charset="-122"/>
                          <a:ea typeface="华文楷体" panose="02010600040101010101" pitchFamily="2" charset="-122"/>
                          <a:cs typeface="+mn-cs"/>
                        </a:rPr>
                        <a:t>与确诊病例和无症状感染者</a:t>
                      </a:r>
                      <a:r>
                        <a:rPr lang="zh-CN" altLang="en-US" sz="2000" kern="1200" dirty="0">
                          <a:solidFill>
                            <a:schemeClr val="tx1"/>
                          </a:solidFill>
                          <a:latin typeface="华文楷体" panose="02010600040101010101" pitchFamily="2" charset="-122"/>
                          <a:ea typeface="华文楷体" panose="02010600040101010101" pitchFamily="2" charset="-122"/>
                          <a:cs typeface="+mn-cs"/>
                        </a:rPr>
                        <a:t>：</a:t>
                      </a:r>
                      <a:endParaRPr lang="en-US" altLang="zh-CN" sz="2000" kern="1200" dirty="0">
                        <a:solidFill>
                          <a:schemeClr val="tx1"/>
                        </a:solidFill>
                        <a:latin typeface="华文楷体" panose="02010600040101010101" pitchFamily="2" charset="-122"/>
                        <a:ea typeface="华文楷体" panose="02010600040101010101" pitchFamily="2" charset="-122"/>
                        <a:cs typeface="+mn-cs"/>
                      </a:endParaRPr>
                    </a:p>
                    <a:p>
                      <a:pPr marL="342900" indent="-342900" algn="just">
                        <a:lnSpc>
                          <a:spcPts val="2500"/>
                        </a:lnSpc>
                        <a:spcAft>
                          <a:spcPts val="0"/>
                        </a:spcAft>
                        <a:buFont typeface="Arial" panose="020B0604020202020204" pitchFamily="34" charset="0"/>
                        <a:buChar char="•"/>
                      </a:pPr>
                      <a:r>
                        <a:rPr lang="zh-CN" altLang="zh-CN" sz="2000" kern="1200" dirty="0">
                          <a:solidFill>
                            <a:schemeClr val="tx1"/>
                          </a:solidFill>
                          <a:latin typeface="华文楷体" panose="02010600040101010101" pitchFamily="2" charset="-122"/>
                          <a:ea typeface="华文楷体" panose="02010600040101010101" pitchFamily="2" charset="-122"/>
                          <a:cs typeface="+mn-cs"/>
                        </a:rPr>
                        <a:t>共同暴露于婚（丧）宴、餐馆、超市、商场、农贸（集贸）市场等人员密集和密闭场所</a:t>
                      </a:r>
                      <a:r>
                        <a:rPr lang="en-US" altLang="zh-CN" sz="2000" kern="1200" dirty="0">
                          <a:solidFill>
                            <a:schemeClr val="tx1"/>
                          </a:solidFill>
                          <a:latin typeface="华文楷体" panose="02010600040101010101" pitchFamily="2" charset="-122"/>
                          <a:ea typeface="华文楷体" panose="02010600040101010101" pitchFamily="2" charset="-122"/>
                          <a:cs typeface="+mn-cs"/>
                        </a:rPr>
                        <a:t>;</a:t>
                      </a:r>
                    </a:p>
                    <a:p>
                      <a:pPr marL="342900" indent="-342900" algn="just">
                        <a:lnSpc>
                          <a:spcPts val="2500"/>
                        </a:lnSpc>
                        <a:spcAft>
                          <a:spcPts val="0"/>
                        </a:spcAft>
                        <a:buFont typeface="Arial" panose="020B0604020202020204" pitchFamily="34" charset="0"/>
                        <a:buChar char="•"/>
                      </a:pPr>
                      <a:r>
                        <a:rPr lang="zh-CN" altLang="zh-CN" sz="2000" kern="1200" dirty="0">
                          <a:solidFill>
                            <a:schemeClr val="tx1"/>
                          </a:solidFill>
                          <a:latin typeface="华文楷体" panose="02010600040101010101" pitchFamily="2" charset="-122"/>
                          <a:ea typeface="华文楷体" panose="02010600040101010101" pitchFamily="2" charset="-122"/>
                          <a:cs typeface="+mn-cs"/>
                        </a:rPr>
                        <a:t>但不符合密切接触者和密接的密接判定原则的人员。</a:t>
                      </a: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24744"/>
            <a:ext cx="7920880" cy="605294"/>
          </a:xfrm>
          <a:prstGeom prst="rect">
            <a:avLst/>
          </a:prstGeom>
        </p:spPr>
        <p:txBody>
          <a:bodyPr wrap="square">
            <a:spAutoFit/>
          </a:bodyPr>
          <a:lstStyle/>
          <a:p>
            <a:pPr marL="457200" indent="-457200" algn="just">
              <a:lnSpc>
                <a:spcPts val="4000"/>
              </a:lnSpc>
              <a:spcAft>
                <a:spcPts val="0"/>
              </a:spcAft>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密切接触者及其他风险人员管理</a:t>
            </a:r>
            <a:endParaRPr lang="zh-CN" altLang="en-US" sz="2000" dirty="0">
              <a:latin typeface="华文楷体" panose="02010600040101010101" pitchFamily="2" charset="-122"/>
              <a:ea typeface="华文楷体" panose="02010600040101010101" pitchFamily="2" charset="-122"/>
            </a:endParaRPr>
          </a:p>
        </p:txBody>
      </p:sp>
      <p:sp>
        <p:nvSpPr>
          <p:cNvPr id="3" name="TextBox 1"/>
          <p:cNvSpPr txBox="1"/>
          <p:nvPr/>
        </p:nvSpPr>
        <p:spPr>
          <a:xfrm>
            <a:off x="899592" y="243902"/>
            <a:ext cx="8100392" cy="584775"/>
          </a:xfrm>
          <a:prstGeom prst="rect">
            <a:avLst/>
          </a:prstGeom>
          <a:noFill/>
        </p:spPr>
        <p:txBody>
          <a:bodyPr wrap="square" rtlCol="0">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rPr>
              <a:t>（二）</a:t>
            </a:r>
            <a:r>
              <a:rPr lang="zh-CN" altLang="en-US" sz="3200" b="1" dirty="0">
                <a:solidFill>
                  <a:schemeClr val="accent6"/>
                </a:solidFill>
                <a:latin typeface="黑体" panose="02010609060101010101" pitchFamily="2" charset="-122"/>
                <a:ea typeface="黑体" panose="02010609060101010101" pitchFamily="2" charset="-122"/>
                <a:cs typeface="+mj-cs"/>
              </a:rPr>
              <a:t>流调与风险区域（人员）划定管控</a:t>
            </a:r>
            <a:r>
              <a:rPr lang="en-US" altLang="zh-CN" sz="3200" b="1" dirty="0">
                <a:solidFill>
                  <a:schemeClr val="accent6"/>
                </a:solidFill>
                <a:latin typeface="黑体" panose="02010609060101010101" pitchFamily="2" charset="-122"/>
                <a:ea typeface="黑体" panose="02010609060101010101" pitchFamily="2" charset="-122"/>
                <a:cs typeface="+mj-cs"/>
              </a:rPr>
              <a:t>-3</a:t>
            </a:r>
            <a:r>
              <a:rPr lang="zh-CN" altLang="en-US" sz="3200" b="1" dirty="0">
                <a:solidFill>
                  <a:schemeClr val="accent6"/>
                </a:solidFill>
                <a:latin typeface="黑体" panose="02010609060101010101" pitchFamily="2" charset="-122"/>
                <a:ea typeface="黑体" panose="02010609060101010101" pitchFamily="2" charset="-122"/>
                <a:cs typeface="+mj-cs"/>
              </a:rPr>
              <a:t> </a:t>
            </a:r>
          </a:p>
        </p:txBody>
      </p:sp>
      <p:graphicFrame>
        <p:nvGraphicFramePr>
          <p:cNvPr id="4" name="表格 3"/>
          <p:cNvGraphicFramePr>
            <a:graphicFrameLocks noGrp="1"/>
          </p:cNvGraphicFramePr>
          <p:nvPr/>
        </p:nvGraphicFramePr>
        <p:xfrm>
          <a:off x="2" y="1916832"/>
          <a:ext cx="9143999" cy="5039840"/>
        </p:xfrm>
        <a:graphic>
          <a:graphicData uri="http://schemas.openxmlformats.org/drawingml/2006/table">
            <a:tbl>
              <a:tblPr/>
              <a:tblGrid>
                <a:gridCol w="1550003"/>
                <a:gridCol w="2891277"/>
                <a:gridCol w="4702719"/>
              </a:tblGrid>
              <a:tr h="924038">
                <a:tc>
                  <a:txBody>
                    <a:bodyPr/>
                    <a:lstStyle/>
                    <a:p>
                      <a:pPr algn="ctr">
                        <a:lnSpc>
                          <a:spcPts val="2000"/>
                        </a:lnSpc>
                        <a:spcAft>
                          <a:spcPts val="0"/>
                        </a:spcAft>
                      </a:pPr>
                      <a:r>
                        <a:rPr lang="zh-CN" altLang="en-US" sz="2400" b="1" kern="100" dirty="0">
                          <a:latin typeface="华文楷体" panose="02010600040101010101" pitchFamily="2" charset="-122"/>
                          <a:ea typeface="华文楷体" panose="02010600040101010101" pitchFamily="2" charset="-122"/>
                          <a:cs typeface="Times New Roman" panose="02020603050405020304"/>
                        </a:rPr>
                        <a:t>人员分类</a:t>
                      </a:r>
                      <a:endParaRPr lang="en-US" altLang="zh-CN" sz="2400" b="1" kern="100" dirty="0">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管理方式</a:t>
                      </a:r>
                      <a:endParaRPr lang="en-US" altLang="zh-CN" sz="2400" b="1" kern="100" dirty="0">
                        <a:solidFill>
                          <a:srgbClr val="C00000"/>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endParaRPr lang="en-US"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marL="0" algn="ctr" defTabSz="914400" rtl="0" eaLnBrk="1" latinLnBrk="0" hangingPunct="1">
                        <a:lnSpc>
                          <a:spcPts val="2200"/>
                        </a:lnSpc>
                        <a:spcAft>
                          <a:spcPts val="0"/>
                        </a:spcAft>
                      </a:pP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核酸检测频次</a:t>
                      </a:r>
                      <a:endParaRPr lang="en-US"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296">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密切接触者</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p>
                      <a:pPr algn="ctr">
                        <a:lnSpc>
                          <a:spcPts val="2000"/>
                        </a:lnSpc>
                        <a:spcAft>
                          <a:spcPts val="0"/>
                        </a:spcAft>
                      </a:pP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2200"/>
                        </a:lnSpc>
                        <a:spcAft>
                          <a:spcPts val="1000"/>
                        </a:spcAft>
                        <a:buFont typeface="Arial" panose="020B0604020202020204" pitchFamily="34" charset="0"/>
                        <a:buChar cha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7+3</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”：即</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7</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天</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集中隔离</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医学观察</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+3</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天</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居家健康监测</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200"/>
                        </a:lnSpc>
                        <a:spcBef>
                          <a:spcPts val="0"/>
                        </a:spcBef>
                        <a:spcAft>
                          <a:spcPts val="1000"/>
                        </a:spcAft>
                        <a:buClrTx/>
                        <a:buSzTx/>
                        <a:buFont typeface="Arial" panose="020B0604020202020204" pitchFamily="34" charset="0"/>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特大城市发生较大规模疫情时，采取“</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天集中隔离</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医学观察</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天居家隔离</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医学观察</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”措施</a:t>
                      </a:r>
                    </a:p>
                    <a:p>
                      <a:pPr marL="0" indent="0" algn="l" defTabSz="914400" rtl="0" eaLnBrk="1" latinLnBrk="0" hangingPunct="1">
                        <a:lnSpc>
                          <a:spcPts val="2200"/>
                        </a:lnSpc>
                        <a:spcAft>
                          <a:spcPts val="1000"/>
                        </a:spcAft>
                        <a:buFont typeface="Arial" panose="020B0604020202020204" pitchFamily="34" charset="0"/>
                        <a:buChar char="•"/>
                      </a:pP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2200"/>
                        </a:lnSpc>
                        <a:spcAft>
                          <a:spcPts val="1000"/>
                        </a:spcAft>
                        <a:buFont typeface="Arial" panose="020B0604020202020204" pitchFamily="34" charset="0"/>
                        <a:buChar cha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7+3</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 </a:t>
                      </a:r>
                    </a:p>
                    <a:p>
                      <a:pPr marL="285750" indent="-285750" algn="l" defTabSz="914400" rtl="0" eaLnBrk="1" latinLnBrk="0" hangingPunct="1">
                        <a:lnSpc>
                          <a:spcPts val="2200"/>
                        </a:lnSpc>
                        <a:spcAft>
                          <a:spcPts val="1000"/>
                        </a:spcAft>
                        <a:buFont typeface="华文楷体" panose="02010600040101010101" pitchFamily="2" charset="-122"/>
                        <a:buChar cha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集中隔离</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 1</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2</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3</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7</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200"/>
                        </a:lnSpc>
                        <a:spcAft>
                          <a:spcPts val="1000"/>
                        </a:spcAft>
                        <a:buFont typeface="华文楷体" panose="02010600040101010101" pitchFamily="2" charset="-122"/>
                        <a:buChar char="−"/>
                      </a:pP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居家</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健康监测</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的第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3</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200"/>
                        </a:lnSpc>
                        <a:spcBef>
                          <a:spcPts val="0"/>
                        </a:spcBef>
                        <a:spcAft>
                          <a:spcPts val="1000"/>
                        </a:spcAft>
                        <a:buClrTx/>
                        <a:buSzTx/>
                        <a:buFont typeface="Arial" panose="020B0604020202020204" pitchFamily="34" charset="0"/>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 </a:t>
                      </a:r>
                    </a:p>
                    <a:p>
                      <a:pPr marL="285750" indent="-285750" algn="l" defTabSz="914400" rtl="0" eaLnBrk="1" latinLnBrk="0" hangingPunct="1">
                        <a:lnSpc>
                          <a:spcPts val="2200"/>
                        </a:lnSpc>
                        <a:spcAft>
                          <a:spcPts val="1000"/>
                        </a:spcAft>
                        <a:buFont typeface="华文楷体" panose="02010600040101010101" pitchFamily="2" charset="-122"/>
                        <a:buChar char="−"/>
                      </a:pP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天集中隔离医学观察的第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1</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2</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3</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200"/>
                        </a:lnSpc>
                        <a:spcAft>
                          <a:spcPts val="1000"/>
                        </a:spcAft>
                        <a:buFont typeface="华文楷体" panose="02010600040101010101" pitchFamily="2" charset="-122"/>
                        <a:buChar char="−"/>
                      </a:pP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天居家隔离医学观察第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2</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和第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40">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密接的密接</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800"/>
                        </a:lnSpc>
                      </a:pPr>
                      <a:r>
                        <a:rPr lang="en-US" altLang="zh-CN" sz="2000" kern="1200" dirty="0">
                          <a:solidFill>
                            <a:schemeClr val="tx1"/>
                          </a:solidFill>
                          <a:latin typeface="华文楷体" panose="02010600040101010101" pitchFamily="2" charset="-122"/>
                          <a:ea typeface="华文楷体" panose="02010600040101010101" pitchFamily="2" charset="-122"/>
                          <a:cs typeface="+mn-cs"/>
                        </a:rPr>
                        <a:t>7</a:t>
                      </a:r>
                      <a:r>
                        <a:rPr lang="zh-CN" altLang="zh-CN" sz="2000" kern="1200" dirty="0">
                          <a:solidFill>
                            <a:schemeClr val="tx1"/>
                          </a:solidFill>
                          <a:latin typeface="华文楷体" panose="02010600040101010101" pitchFamily="2" charset="-122"/>
                          <a:ea typeface="华文楷体" panose="02010600040101010101" pitchFamily="2" charset="-122"/>
                          <a:cs typeface="+mn-cs"/>
                        </a:rPr>
                        <a:t>天居家</a:t>
                      </a:r>
                      <a:r>
                        <a:rPr lang="zh-CN" altLang="en-US" sz="2000" kern="1200" dirty="0">
                          <a:solidFill>
                            <a:schemeClr val="tx1"/>
                          </a:solidFill>
                          <a:latin typeface="华文楷体" panose="02010600040101010101" pitchFamily="2" charset="-122"/>
                          <a:ea typeface="华文楷体" panose="02010600040101010101" pitchFamily="2" charset="-122"/>
                          <a:cs typeface="+mn-cs"/>
                        </a:rPr>
                        <a:t>隔离</a:t>
                      </a:r>
                      <a:r>
                        <a:rPr lang="zh-CN" altLang="zh-CN" sz="2000" kern="1200" dirty="0">
                          <a:solidFill>
                            <a:schemeClr val="tx1"/>
                          </a:solidFill>
                          <a:latin typeface="华文楷体" panose="02010600040101010101" pitchFamily="2" charset="-122"/>
                          <a:ea typeface="华文楷体" panose="02010600040101010101" pitchFamily="2" charset="-122"/>
                          <a:cs typeface="+mn-cs"/>
                        </a:rPr>
                        <a:t>医学观察</a:t>
                      </a:r>
                      <a:endParaRPr lang="zh-CN" altLang="en-US" sz="2000" kern="1200" dirty="0">
                        <a:solidFill>
                          <a:schemeClr val="tx1"/>
                        </a:solidFill>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800"/>
                        </a:lnSpc>
                      </a:pPr>
                      <a:r>
                        <a:rPr lang="zh-CN" altLang="en-US" sz="2000" dirty="0">
                          <a:latin typeface="华文楷体" panose="02010600040101010101" pitchFamily="2" charset="-122"/>
                          <a:ea typeface="华文楷体" panose="02010600040101010101" pitchFamily="2" charset="-122"/>
                        </a:rPr>
                        <a:t>第</a:t>
                      </a: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4</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7</a:t>
                      </a:r>
                      <a:r>
                        <a:rPr lang="zh-CN" altLang="en-US" sz="2000" dirty="0">
                          <a:latin typeface="华文楷体" panose="02010600040101010101" pitchFamily="2" charset="-122"/>
                          <a:ea typeface="华文楷体" panose="02010600040101010101" pitchFamily="2" charset="-122"/>
                        </a:rPr>
                        <a:t>天</a:t>
                      </a: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62">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涉疫场所暴露人员</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800"/>
                        </a:lnSpc>
                      </a:pPr>
                      <a:r>
                        <a:rPr lang="zh-CN" altLang="en-US" sz="2000" kern="1200" dirty="0">
                          <a:solidFill>
                            <a:schemeClr val="tx1"/>
                          </a:solidFill>
                          <a:latin typeface="华文楷体" panose="02010600040101010101" pitchFamily="2" charset="-122"/>
                          <a:ea typeface="华文楷体" panose="02010600040101010101" pitchFamily="2" charset="-122"/>
                          <a:cs typeface="+mn-cs"/>
                        </a:rPr>
                        <a:t>核酸检测</a:t>
                      </a: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latin typeface="华文楷体" panose="02010600040101010101" pitchFamily="2" charset="-122"/>
                          <a:ea typeface="华文楷体" panose="02010600040101010101" pitchFamily="2" charset="-122"/>
                          <a:cs typeface="+mn-cs"/>
                        </a:rPr>
                        <a:t>对暴露于密集和密闭场所的人员，经评估有感染风险者“三天两检”</a:t>
                      </a: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08" y="1412776"/>
            <a:ext cx="8928992" cy="5263991"/>
          </a:xfrm>
          <a:prstGeom prst="rect">
            <a:avLst/>
          </a:prstGeom>
          <a:noFill/>
        </p:spPr>
        <p:txBody>
          <a:bodyPr wrap="square" rtlCol="0">
            <a:noAutofit/>
          </a:bodyPr>
          <a:lstStyle/>
          <a:p>
            <a:pPr marL="457200" indent="-457200">
              <a:spcBef>
                <a:spcPts val="600"/>
              </a:spcBef>
              <a:spcAft>
                <a:spcPts val="600"/>
              </a:spcAft>
              <a:buFont typeface="Wingdings" panose="05000000000000000000" pitchFamily="2" charset="2"/>
              <a:buChar char="Ø"/>
            </a:pPr>
            <a:r>
              <a:rPr lang="zh-CN" altLang="en-US" sz="2800" dirty="0">
                <a:latin typeface="华文楷体" charset="0"/>
                <a:ea typeface="华文楷体" charset="0"/>
              </a:rPr>
              <a:t>中、高风险区</a:t>
            </a: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按照病例数划定，</a:t>
            </a:r>
            <a:r>
              <a:rPr lang="zh-CN" altLang="en-US" sz="2000" dirty="0">
                <a:latin typeface="华文楷体" panose="02010600040101010101" pitchFamily="2" charset="-122"/>
                <a:ea typeface="华文楷体" panose="02010600040101010101" pitchFamily="2" charset="-122"/>
                <a:sym typeface="+mn-ea"/>
              </a:rPr>
              <a:t>原则上以最小行政区划（乡镇、街道）为单位划定。</a:t>
            </a:r>
            <a:endParaRPr lang="zh-CN" altLang="en-US" sz="20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为疫情外溢需要划定的风险区域，便于其他地区对疫情发生地溢出人员的协查管理。</a:t>
            </a: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最大限度降低潜在风险人员跨区域流动导致的疫情外溢风险。</a:t>
            </a:r>
          </a:p>
          <a:p>
            <a:pPr marL="457200" indent="-457200">
              <a:spcBef>
                <a:spcPts val="600"/>
              </a:spcBef>
              <a:spcAft>
                <a:spcPts val="600"/>
              </a:spcAft>
              <a:buFont typeface="Wingdings" panose="05000000000000000000" pitchFamily="2" charset="2"/>
              <a:buChar char="Ø"/>
            </a:pPr>
            <a:r>
              <a:rPr lang="zh-CN" altLang="en-US" sz="2800" dirty="0">
                <a:latin typeface="华文楷体" charset="0"/>
                <a:ea typeface="华文楷体" charset="0"/>
              </a:rPr>
              <a:t>封控、管控区</a:t>
            </a: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根据传播风险大小，将病例居住、工作、学习和活动等涉及的范围精准划分封控区、管控区。</a:t>
            </a: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划定范围要求尽可能小而准（如小区、自然村组、楼栋、单元等）。</a:t>
            </a: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是疫情发生地基于本地疫情应对处置需要划定的风险区域。</a:t>
            </a: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目的是将本地疫情传播风险控制在划定范围，避免疫情进一步在本地扩散。</a:t>
            </a:r>
          </a:p>
        </p:txBody>
      </p:sp>
      <p:sp>
        <p:nvSpPr>
          <p:cNvPr id="4" name="TextBox 1"/>
          <p:cNvSpPr txBox="1"/>
          <p:nvPr/>
        </p:nvSpPr>
        <p:spPr>
          <a:xfrm>
            <a:off x="611560" y="476672"/>
            <a:ext cx="7560840" cy="553998"/>
          </a:xfrm>
          <a:prstGeom prst="rect">
            <a:avLst/>
          </a:prstGeom>
          <a:noFill/>
        </p:spPr>
        <p:txBody>
          <a:bodyPr wrap="square" rtlCol="0">
            <a:spAutoFit/>
          </a:bodyPr>
          <a:lstStyle/>
          <a:p>
            <a:pPr algn="ctr"/>
            <a:r>
              <a:rPr lang="zh-CN" altLang="en-US" sz="3000" b="1" dirty="0">
                <a:solidFill>
                  <a:schemeClr val="accent6"/>
                </a:solidFill>
                <a:latin typeface="黑体" panose="02010609060101010101" pitchFamily="2" charset="-122"/>
                <a:ea typeface="黑体" panose="02010609060101010101" pitchFamily="2" charset="-122"/>
                <a:cs typeface="+mj-cs"/>
              </a:rPr>
              <a:t>中高风险区与封管控区关系</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69"/>
          <p:cNvSpPr txBox="1"/>
          <p:nvPr/>
        </p:nvSpPr>
        <p:spPr>
          <a:xfrm>
            <a:off x="2262027" y="3568661"/>
            <a:ext cx="1008112" cy="584775"/>
          </a:xfrm>
          <a:prstGeom prst="rect">
            <a:avLst/>
          </a:prstGeom>
          <a:pattFill prst="pct10">
            <a:fgClr>
              <a:schemeClr val="accent1"/>
            </a:fgClr>
            <a:bgClr>
              <a:schemeClr val="bg1"/>
            </a:bgClr>
          </a:pattFill>
        </p:spPr>
        <p:txBody>
          <a:bodyPr wrap="square" rtlCol="0">
            <a:spAutoFit/>
          </a:bodyPr>
          <a:lstStyle/>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防控方案</a:t>
            </a:r>
          </a:p>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第三版</a:t>
            </a:r>
          </a:p>
        </p:txBody>
      </p:sp>
      <p:sp>
        <p:nvSpPr>
          <p:cNvPr id="2" name="标题 1"/>
          <p:cNvSpPr>
            <a:spLocks noGrp="1"/>
          </p:cNvSpPr>
          <p:nvPr>
            <p:ph type="title"/>
          </p:nvPr>
        </p:nvSpPr>
        <p:spPr>
          <a:xfrm>
            <a:off x="447703" y="908720"/>
            <a:ext cx="8229600" cy="503238"/>
          </a:xfrm>
        </p:spPr>
        <p:txBody>
          <a:bodyPr/>
          <a:lstStyle/>
          <a:p>
            <a:r>
              <a:rPr lang="zh-CN" altLang="en-US" dirty="0">
                <a:solidFill>
                  <a:schemeClr val="accent6"/>
                </a:solidFill>
              </a:rPr>
              <a:t>新型冠状病毒肺炎防控方案修订进程</a:t>
            </a:r>
          </a:p>
        </p:txBody>
      </p:sp>
      <p:graphicFrame>
        <p:nvGraphicFramePr>
          <p:cNvPr id="4" name="图示 3"/>
          <p:cNvGraphicFramePr/>
          <p:nvPr/>
        </p:nvGraphicFramePr>
        <p:xfrm>
          <a:off x="467544" y="1397000"/>
          <a:ext cx="8424936"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 name="矩形 66"/>
          <p:cNvSpPr/>
          <p:nvPr/>
        </p:nvSpPr>
        <p:spPr>
          <a:xfrm>
            <a:off x="1131987" y="3032985"/>
            <a:ext cx="1224136" cy="683264"/>
          </a:xfrm>
          <a:prstGeom prst="rect">
            <a:avLst/>
          </a:prstGeom>
          <a:gradFill>
            <a:gsLst>
              <a:gs pos="0">
                <a:srgbClr val="FE4444">
                  <a:alpha val="49000"/>
                  <a:lumMod val="89000"/>
                  <a:lumOff val="11000"/>
                </a:srgbClr>
              </a:gs>
              <a:gs pos="100000">
                <a:srgbClr val="832B2B"/>
              </a:gs>
            </a:gsLst>
            <a:lin ang="5160000" scaled="0"/>
          </a:gradFill>
          <a:effectLst>
            <a:softEdge rad="31750"/>
          </a:effectLst>
        </p:spPr>
        <p:txBody>
          <a:bodyPr wrap="square" anchor="ctr">
            <a:spAutoFit/>
          </a:bodyPr>
          <a:lstStyle/>
          <a:p>
            <a:pPr algn="ctr" fontAlgn="base">
              <a:lnSpc>
                <a:spcPct val="120000"/>
              </a:lnSpc>
              <a:spcBef>
                <a:spcPct val="0"/>
              </a:spcBef>
              <a:spcAft>
                <a:spcPct val="0"/>
              </a:spcAft>
            </a:pPr>
            <a:r>
              <a:rPr lang="zh-CN" altLang="en-US" sz="1600" b="1" dirty="0">
                <a:solidFill>
                  <a:srgbClr val="000000"/>
                </a:solidFill>
                <a:latin typeface="微软雅黑" panose="020B0503020204020204" pitchFamily="34" charset="-122"/>
                <a:ea typeface="微软雅黑" panose="020B0503020204020204" pitchFamily="34" charset="-122"/>
              </a:rPr>
              <a:t>乙类传染病</a:t>
            </a:r>
          </a:p>
          <a:p>
            <a:pPr algn="ctr" fontAlgn="base">
              <a:lnSpc>
                <a:spcPct val="120000"/>
              </a:lnSpc>
              <a:spcBef>
                <a:spcPct val="0"/>
              </a:spcBef>
              <a:spcAft>
                <a:spcPct val="0"/>
              </a:spcAft>
            </a:pPr>
            <a:r>
              <a:rPr lang="zh-CN" altLang="en-US" sz="1600" b="1" dirty="0">
                <a:solidFill>
                  <a:srgbClr val="000000"/>
                </a:solidFill>
                <a:latin typeface="微软雅黑" panose="020B0503020204020204" pitchFamily="34" charset="-122"/>
                <a:ea typeface="微软雅黑" panose="020B0503020204020204" pitchFamily="34" charset="-122"/>
              </a:rPr>
              <a:t>甲类管理</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98245" y="4005064"/>
            <a:ext cx="1005403" cy="584775"/>
          </a:xfrm>
          <a:prstGeom prst="rect">
            <a:avLst/>
          </a:prstGeom>
          <a:pattFill prst="pct10">
            <a:fgClr>
              <a:schemeClr val="accent1"/>
            </a:fgClr>
            <a:bgClr>
              <a:schemeClr val="bg1"/>
            </a:bgClr>
          </a:pattFill>
        </p:spPr>
        <p:txBody>
          <a:bodyPr wrap="none" rtlCol="0">
            <a:spAutoFit/>
          </a:bodyPr>
          <a:lstStyle/>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防控方案</a:t>
            </a:r>
          </a:p>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第一版</a:t>
            </a:r>
          </a:p>
        </p:txBody>
      </p:sp>
      <p:sp>
        <p:nvSpPr>
          <p:cNvPr id="69" name="文本框 68"/>
          <p:cNvSpPr txBox="1"/>
          <p:nvPr/>
        </p:nvSpPr>
        <p:spPr>
          <a:xfrm>
            <a:off x="1334348" y="3748457"/>
            <a:ext cx="1005404" cy="584775"/>
          </a:xfrm>
          <a:prstGeom prst="rect">
            <a:avLst/>
          </a:prstGeom>
          <a:pattFill prst="pct10">
            <a:fgClr>
              <a:schemeClr val="accent1"/>
            </a:fgClr>
            <a:bgClr>
              <a:schemeClr val="bg1"/>
            </a:bgClr>
          </a:pattFill>
        </p:spPr>
        <p:txBody>
          <a:bodyPr wrap="none" rtlCol="0">
            <a:spAutoFit/>
          </a:bodyPr>
          <a:lstStyle/>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防控方案</a:t>
            </a:r>
          </a:p>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第二版</a:t>
            </a:r>
          </a:p>
        </p:txBody>
      </p:sp>
      <p:sp>
        <p:nvSpPr>
          <p:cNvPr id="71" name="文本框 29"/>
          <p:cNvSpPr txBox="1"/>
          <p:nvPr/>
        </p:nvSpPr>
        <p:spPr>
          <a:xfrm>
            <a:off x="3247292" y="3349491"/>
            <a:ext cx="995680" cy="583565"/>
          </a:xfrm>
          <a:prstGeom prst="rect">
            <a:avLst/>
          </a:prstGeom>
          <a:pattFill prst="pct10">
            <a:fgClr>
              <a:schemeClr val="accent1"/>
            </a:fgClr>
            <a:bgClr>
              <a:schemeClr val="bg1"/>
            </a:bgClr>
          </a:pattFill>
        </p:spPr>
        <p:txBody>
          <a:bodyPr wrap="none" rtlCol="0">
            <a:spAutoFit/>
          </a:bodyPr>
          <a:lstStyle/>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防控方案</a:t>
            </a:r>
          </a:p>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第四版</a:t>
            </a:r>
          </a:p>
        </p:txBody>
      </p:sp>
      <p:sp>
        <p:nvSpPr>
          <p:cNvPr id="73" name="文本框 29"/>
          <p:cNvSpPr txBox="1"/>
          <p:nvPr/>
        </p:nvSpPr>
        <p:spPr>
          <a:xfrm>
            <a:off x="4177679" y="3082835"/>
            <a:ext cx="995680" cy="583565"/>
          </a:xfrm>
          <a:prstGeom prst="rect">
            <a:avLst/>
          </a:prstGeom>
          <a:pattFill prst="pct10">
            <a:fgClr>
              <a:schemeClr val="accent1"/>
            </a:fgClr>
            <a:bgClr>
              <a:schemeClr val="bg1"/>
            </a:bgClr>
          </a:pattFill>
        </p:spPr>
        <p:txBody>
          <a:bodyPr wrap="none" rtlCol="0">
            <a:spAutoFit/>
          </a:bodyPr>
          <a:lstStyle/>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防控方案</a:t>
            </a:r>
          </a:p>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第五版</a:t>
            </a:r>
          </a:p>
        </p:txBody>
      </p:sp>
      <p:sp>
        <p:nvSpPr>
          <p:cNvPr id="86" name="文本框 29"/>
          <p:cNvSpPr txBox="1"/>
          <p:nvPr/>
        </p:nvSpPr>
        <p:spPr>
          <a:xfrm>
            <a:off x="5140808" y="2845435"/>
            <a:ext cx="995680" cy="583565"/>
          </a:xfrm>
          <a:prstGeom prst="rect">
            <a:avLst/>
          </a:prstGeom>
          <a:pattFill prst="pct10">
            <a:fgClr>
              <a:schemeClr val="accent1"/>
            </a:fgClr>
            <a:bgClr>
              <a:schemeClr val="bg1"/>
            </a:bgClr>
          </a:pattFill>
        </p:spPr>
        <p:txBody>
          <a:bodyPr wrap="none" rtlCol="0">
            <a:spAutoFit/>
          </a:bodyPr>
          <a:lstStyle/>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防控方案</a:t>
            </a:r>
          </a:p>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第六版</a:t>
            </a:r>
          </a:p>
        </p:txBody>
      </p:sp>
      <p:sp>
        <p:nvSpPr>
          <p:cNvPr id="102" name="文本框 29"/>
          <p:cNvSpPr txBox="1"/>
          <p:nvPr/>
        </p:nvSpPr>
        <p:spPr>
          <a:xfrm>
            <a:off x="6053515" y="2600836"/>
            <a:ext cx="995680" cy="583565"/>
          </a:xfrm>
          <a:prstGeom prst="rect">
            <a:avLst/>
          </a:prstGeom>
          <a:pattFill prst="pct10">
            <a:fgClr>
              <a:schemeClr val="accent1"/>
            </a:fgClr>
            <a:bgClr>
              <a:schemeClr val="bg1"/>
            </a:bgClr>
          </a:pattFill>
        </p:spPr>
        <p:txBody>
          <a:bodyPr wrap="none" rtlCol="0">
            <a:spAutoFit/>
          </a:bodyPr>
          <a:lstStyle/>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防控方案</a:t>
            </a:r>
          </a:p>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第七版</a:t>
            </a:r>
          </a:p>
        </p:txBody>
      </p:sp>
      <p:sp>
        <p:nvSpPr>
          <p:cNvPr id="104" name="文本框 29"/>
          <p:cNvSpPr txBox="1"/>
          <p:nvPr/>
        </p:nvSpPr>
        <p:spPr>
          <a:xfrm>
            <a:off x="7016644" y="2396663"/>
            <a:ext cx="995680" cy="583565"/>
          </a:xfrm>
          <a:prstGeom prst="rect">
            <a:avLst/>
          </a:prstGeom>
          <a:pattFill prst="pct10">
            <a:fgClr>
              <a:schemeClr val="accent1"/>
            </a:fgClr>
            <a:bgClr>
              <a:schemeClr val="bg1"/>
            </a:bgClr>
          </a:pattFill>
        </p:spPr>
        <p:txBody>
          <a:bodyPr wrap="none" rtlCol="0">
            <a:spAutoFit/>
          </a:bodyPr>
          <a:lstStyle/>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防控方案</a:t>
            </a:r>
          </a:p>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第八版</a:t>
            </a:r>
          </a:p>
        </p:txBody>
      </p:sp>
      <p:sp>
        <p:nvSpPr>
          <p:cNvPr id="105" name="文本框 29"/>
          <p:cNvSpPr txBox="1"/>
          <p:nvPr/>
        </p:nvSpPr>
        <p:spPr>
          <a:xfrm>
            <a:off x="7937494" y="2116731"/>
            <a:ext cx="995680" cy="583565"/>
          </a:xfrm>
          <a:prstGeom prst="rect">
            <a:avLst/>
          </a:prstGeom>
          <a:pattFill prst="pct10">
            <a:fgClr>
              <a:schemeClr val="accent1"/>
            </a:fgClr>
            <a:bgClr>
              <a:schemeClr val="bg1"/>
            </a:bgClr>
          </a:pattFill>
        </p:spPr>
        <p:txBody>
          <a:bodyPr wrap="none" rtlCol="0">
            <a:spAutoFit/>
          </a:bodyPr>
          <a:lstStyle/>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防控方案</a:t>
            </a:r>
          </a:p>
          <a:p>
            <a:pPr algn="ctr" fontAlgn="base">
              <a:spcBef>
                <a:spcPct val="0"/>
              </a:spcBef>
              <a:spcAft>
                <a:spcPct val="0"/>
              </a:spcAft>
            </a:pPr>
            <a:r>
              <a:rPr lang="zh-CN" altLang="en-US" sz="1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第九版</a:t>
            </a:r>
          </a:p>
        </p:txBody>
      </p: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60648"/>
            <a:ext cx="7992888" cy="584775"/>
          </a:xfrm>
          <a:prstGeom prst="rect">
            <a:avLst/>
          </a:prstGeom>
          <a:noFill/>
        </p:spPr>
        <p:txBody>
          <a:bodyPr wrap="square" rtlCol="0">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rPr>
              <a:t>（二）</a:t>
            </a:r>
            <a:r>
              <a:rPr lang="zh-CN" altLang="en-US" sz="3200" b="1" dirty="0">
                <a:solidFill>
                  <a:schemeClr val="accent6"/>
                </a:solidFill>
                <a:latin typeface="黑体" panose="02010609060101010101" pitchFamily="2" charset="-122"/>
                <a:ea typeface="黑体" panose="02010609060101010101" pitchFamily="2" charset="-122"/>
                <a:cs typeface="+mj-cs"/>
              </a:rPr>
              <a:t>流调与风险区域（人员）划定管控</a:t>
            </a:r>
            <a:r>
              <a:rPr lang="en-US" altLang="zh-CN" sz="3200" b="1" dirty="0">
                <a:solidFill>
                  <a:schemeClr val="accent6"/>
                </a:solidFill>
                <a:latin typeface="黑体" panose="02010609060101010101" pitchFamily="2" charset="-122"/>
                <a:ea typeface="黑体" panose="02010609060101010101" pitchFamily="2" charset="-122"/>
                <a:cs typeface="+mj-cs"/>
              </a:rPr>
              <a:t>-4</a:t>
            </a:r>
            <a:endParaRPr lang="zh-CN" altLang="en-US" sz="3200" b="1" dirty="0">
              <a:solidFill>
                <a:schemeClr val="accent6"/>
              </a:solidFill>
              <a:latin typeface="黑体" panose="02010609060101010101" pitchFamily="2" charset="-122"/>
              <a:ea typeface="黑体" panose="02010609060101010101" pitchFamily="2" charset="-122"/>
              <a:cs typeface="+mj-cs"/>
            </a:endParaRPr>
          </a:p>
        </p:txBody>
      </p:sp>
      <p:sp>
        <p:nvSpPr>
          <p:cNvPr id="4" name="矩形 3"/>
          <p:cNvSpPr/>
          <p:nvPr/>
        </p:nvSpPr>
        <p:spPr>
          <a:xfrm>
            <a:off x="611560" y="1340768"/>
            <a:ext cx="7848872" cy="523220"/>
          </a:xfrm>
          <a:prstGeom prst="rect">
            <a:avLst/>
          </a:prstGeom>
        </p:spPr>
        <p:txBody>
          <a:bodyPr wrap="square">
            <a:spAutoFit/>
          </a:bodyPr>
          <a:lstStyle/>
          <a:p>
            <a:pPr marL="457200" indent="-457200">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风险区域划定及防控</a:t>
            </a:r>
            <a:endParaRPr lang="en-US" altLang="zh-CN" sz="2800" dirty="0">
              <a:latin typeface="华文楷体" panose="02010600040101010101" pitchFamily="2" charset="-122"/>
              <a:ea typeface="华文楷体" panose="02010600040101010101" pitchFamily="2" charset="-122"/>
            </a:endParaRPr>
          </a:p>
        </p:txBody>
      </p:sp>
      <p:sp>
        <p:nvSpPr>
          <p:cNvPr id="5" name="矩形 4"/>
          <p:cNvSpPr/>
          <p:nvPr/>
        </p:nvSpPr>
        <p:spPr>
          <a:xfrm>
            <a:off x="-108520" y="1052736"/>
            <a:ext cx="9252520" cy="5544616"/>
          </a:xfrm>
          <a:prstGeom prst="rect">
            <a:avLst/>
          </a:prstGeom>
        </p:spPr>
        <p:txBody>
          <a:bodyPr wrap="square">
            <a:noAutofit/>
          </a:bodyPr>
          <a:lstStyle/>
          <a:p>
            <a:pPr lvl="2" algn="just">
              <a:lnSpc>
                <a:spcPts val="3000"/>
              </a:lnSpc>
              <a:spcBef>
                <a:spcPts val="600"/>
              </a:spcBef>
              <a:spcAft>
                <a:spcPts val="600"/>
              </a:spcAft>
            </a:pP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lvl="2" algn="just">
              <a:lnSpc>
                <a:spcPts val="3000"/>
              </a:lnSpc>
              <a:spcBef>
                <a:spcPts val="600"/>
              </a:spcBef>
              <a:spcAft>
                <a:spcPts val="600"/>
              </a:spcAft>
            </a:pP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中高风险地区划定与社区防控封管控区划定衔接，指导社区防控</a:t>
            </a: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发生本土疫情后，根据病例和无症状感染者的活动轨迹和疫情传播风险大小划定高、中、低风险区域</a:t>
            </a:r>
            <a:endParaRPr lang="en-US"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如</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个别病例和无症状感染者对居住地、工作地、活动区域传播风险较低，密切接触者已及时管控，经研判</a:t>
            </a:r>
            <a:r>
              <a:rPr lang="zh-CN"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无社区传播风险，可不划定风险区</a:t>
            </a:r>
            <a:endParaRPr lang="en-US"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曾发现阳性感染者的楼宇、院落可先行抗原检测，</a:t>
            </a:r>
            <a:r>
              <a:rPr lang="zh-CN" altLang="en-US"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阴性后再有序进行核酸检测</a:t>
            </a:r>
            <a:endParaRPr lang="en-US"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en-US"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尚未转运的风险人员、抗原检测阳性、核酸混管阳性的待复核人员、行动不便的病人和高龄老人等特殊人员</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，应上门采样，实行单采单检</a:t>
            </a: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92368"/>
            <a:ext cx="4968552" cy="523220"/>
          </a:xfrm>
          <a:prstGeom prst="rect">
            <a:avLst/>
          </a:prstGeom>
          <a:noFill/>
        </p:spPr>
        <p:txBody>
          <a:bodyPr wrap="square" rtlCol="0">
            <a:spAutoFit/>
          </a:bodyPr>
          <a:lstStyle/>
          <a:p>
            <a:pPr marL="457200" indent="-457200">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风险区域划定及防控</a:t>
            </a:r>
            <a:endParaRPr lang="zh-CN" altLang="en-US" sz="2800" dirty="0">
              <a:latin typeface="华文楷体" panose="02010600040101010101" pitchFamily="2" charset="-122"/>
              <a:ea typeface="华文楷体" panose="02010600040101010101" pitchFamily="2" charset="-122"/>
            </a:endParaRPr>
          </a:p>
        </p:txBody>
      </p:sp>
      <p:graphicFrame>
        <p:nvGraphicFramePr>
          <p:cNvPr id="3" name="表格 2"/>
          <p:cNvGraphicFramePr>
            <a:graphicFrameLocks noGrp="1"/>
          </p:cNvGraphicFramePr>
          <p:nvPr/>
        </p:nvGraphicFramePr>
        <p:xfrm>
          <a:off x="1" y="1215589"/>
          <a:ext cx="9143998" cy="5642413"/>
        </p:xfrm>
        <a:graphic>
          <a:graphicData uri="http://schemas.openxmlformats.org/drawingml/2006/table">
            <a:tbl>
              <a:tblPr firstRow="1" firstCol="1" bandRow="1"/>
              <a:tblGrid>
                <a:gridCol w="743414"/>
                <a:gridCol w="3844931"/>
                <a:gridCol w="1805019"/>
                <a:gridCol w="2750634"/>
              </a:tblGrid>
              <a:tr h="646638">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 panose="02010609060101010101" charset="-122"/>
                        </a:rPr>
                        <a:t>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a:rPr>
                        <a:t>划定标准</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a:rPr>
                        <a:t>防控措施</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a:rPr>
                        <a:t>解除标准</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906">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a:rPr>
                        <a:t>高风险区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病例和无症状感染者</a:t>
                      </a:r>
                      <a:r>
                        <a:rPr lang="zh-CN" sz="1800" kern="0" dirty="0">
                          <a:solidFill>
                            <a:srgbClr val="C00000"/>
                          </a:solidFill>
                          <a:effectLst/>
                          <a:latin typeface="华文楷体" panose="02010600040101010101" pitchFamily="2" charset="-122"/>
                          <a:ea typeface="华文楷体" panose="02010600040101010101" pitchFamily="2" charset="-122"/>
                          <a:cs typeface="仿宋_GB2312"/>
                        </a:rPr>
                        <a:t>居住地，以及活动频繁且疫情传播风险较高的工作地和活动地等区域</a:t>
                      </a:r>
                      <a:r>
                        <a:rPr lang="zh-CN" sz="1800" kern="0" dirty="0">
                          <a:solidFill>
                            <a:srgbClr val="000000"/>
                          </a:solidFill>
                          <a:effectLst/>
                          <a:latin typeface="华文楷体" panose="02010600040101010101" pitchFamily="2" charset="-122"/>
                          <a:ea typeface="华文楷体" panose="02010600040101010101" pitchFamily="2" charset="-122"/>
                          <a:cs typeface="仿宋_GB2312"/>
                        </a:rPr>
                        <a:t>，划为高风险区。</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a:endParaRPr>
                    </a:p>
                    <a:p>
                      <a:pPr marL="285750" indent="-285750" algn="l" fontAlgn="ctr">
                        <a:spcAft>
                          <a:spcPts val="0"/>
                        </a:spcAft>
                        <a:buFont typeface="Arial" panose="020B0604020202020204" pitchFamily="34" charset="0"/>
                        <a:buChar char="•"/>
                      </a:pPr>
                      <a:r>
                        <a:rPr lang="zh-CN" sz="1800" kern="0" dirty="0">
                          <a:solidFill>
                            <a:srgbClr val="C00000"/>
                          </a:solidFill>
                          <a:effectLst/>
                          <a:latin typeface="华文楷体" panose="02010600040101010101" pitchFamily="2" charset="-122"/>
                          <a:ea typeface="华文楷体" panose="02010600040101010101" pitchFamily="2" charset="-122"/>
                          <a:cs typeface="仿宋_GB2312"/>
                        </a:rPr>
                        <a:t>原则上以居住小区（村）为单位划定</a:t>
                      </a:r>
                      <a:r>
                        <a:rPr lang="zh-CN" sz="1800" kern="0" dirty="0">
                          <a:solidFill>
                            <a:srgbClr val="000000"/>
                          </a:solidFill>
                          <a:effectLst/>
                          <a:latin typeface="华文楷体" panose="02010600040101010101" pitchFamily="2" charset="-122"/>
                          <a:ea typeface="华文楷体" panose="02010600040101010101" pitchFamily="2" charset="-122"/>
                          <a:cs typeface="仿宋_GB2312"/>
                        </a:rPr>
                        <a:t>，根据流调研判结果可调整风险区域范围。</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足不出户</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a:endParaRPr>
                    </a:p>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上门服务</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连续</a:t>
                      </a:r>
                      <a:r>
                        <a:rPr lang="en-US" sz="1800" kern="0" dirty="0">
                          <a:solidFill>
                            <a:srgbClr val="000000"/>
                          </a:solidFill>
                          <a:effectLst/>
                          <a:latin typeface="华文楷体" panose="02010600040101010101" pitchFamily="2" charset="-122"/>
                          <a:ea typeface="华文楷体" panose="02010600040101010101" pitchFamily="2" charset="-122"/>
                          <a:cs typeface="仿宋_GB2312"/>
                        </a:rPr>
                        <a:t>7</a:t>
                      </a:r>
                      <a:r>
                        <a:rPr lang="zh-CN" sz="1800" kern="0" dirty="0">
                          <a:solidFill>
                            <a:srgbClr val="000000"/>
                          </a:solidFill>
                          <a:effectLst/>
                          <a:latin typeface="华文楷体" panose="02010600040101010101" pitchFamily="2" charset="-122"/>
                          <a:ea typeface="华文楷体" panose="02010600040101010101" pitchFamily="2" charset="-122"/>
                          <a:cs typeface="仿宋_GB2312"/>
                        </a:rPr>
                        <a:t>天无新增感染者，降为中风险区</a:t>
                      </a:r>
                      <a:r>
                        <a:rPr lang="zh-CN" altLang="en-US" sz="1800" kern="0" dirty="0">
                          <a:solidFill>
                            <a:srgbClr val="000000"/>
                          </a:solidFill>
                          <a:effectLst/>
                          <a:latin typeface="华文楷体" panose="02010600040101010101" pitchFamily="2" charset="-122"/>
                          <a:ea typeface="华文楷体" panose="02010600040101010101" pitchFamily="2" charset="-122"/>
                          <a:cs typeface="仿宋_GB2312"/>
                        </a:rPr>
                        <a:t>；</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a:endParaRPr>
                    </a:p>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连续</a:t>
                      </a:r>
                      <a:r>
                        <a:rPr lang="en-US" sz="1800" kern="0" dirty="0">
                          <a:solidFill>
                            <a:srgbClr val="000000"/>
                          </a:solidFill>
                          <a:effectLst/>
                          <a:latin typeface="华文楷体" panose="02010600040101010101" pitchFamily="2" charset="-122"/>
                          <a:ea typeface="华文楷体" panose="02010600040101010101" pitchFamily="2" charset="-122"/>
                          <a:cs typeface="仿宋_GB2312"/>
                        </a:rPr>
                        <a:t>3</a:t>
                      </a:r>
                      <a:r>
                        <a:rPr lang="zh-CN" sz="1800" kern="0" dirty="0">
                          <a:solidFill>
                            <a:srgbClr val="000000"/>
                          </a:solidFill>
                          <a:effectLst/>
                          <a:latin typeface="华文楷体" panose="02010600040101010101" pitchFamily="2" charset="-122"/>
                          <a:ea typeface="华文楷体" panose="02010600040101010101" pitchFamily="2" charset="-122"/>
                          <a:cs typeface="仿宋_GB2312"/>
                        </a:rPr>
                        <a:t>天无新增感染者降为低风险区。</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5921">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a:rPr>
                        <a:t>中风险区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病例和无症状感染者</a:t>
                      </a:r>
                      <a:r>
                        <a:rPr lang="zh-CN" sz="1800" kern="0" dirty="0">
                          <a:solidFill>
                            <a:srgbClr val="C00000"/>
                          </a:solidFill>
                          <a:effectLst/>
                          <a:latin typeface="华文楷体" panose="02010600040101010101" pitchFamily="2" charset="-122"/>
                          <a:ea typeface="华文楷体" panose="02010600040101010101" pitchFamily="2" charset="-122"/>
                          <a:cs typeface="仿宋_GB2312"/>
                        </a:rPr>
                        <a:t>停留和活动一定时间，且可能具有疫情传播风险的工作地和活动地等区域</a:t>
                      </a:r>
                      <a:r>
                        <a:rPr lang="zh-CN" sz="1800" kern="0" dirty="0">
                          <a:solidFill>
                            <a:srgbClr val="000000"/>
                          </a:solidFill>
                          <a:effectLst/>
                          <a:latin typeface="华文楷体" panose="02010600040101010101" pitchFamily="2" charset="-122"/>
                          <a:ea typeface="华文楷体" panose="02010600040101010101" pitchFamily="2" charset="-122"/>
                          <a:cs typeface="仿宋_GB2312"/>
                        </a:rPr>
                        <a:t>，划为中风险区</a:t>
                      </a:r>
                      <a:r>
                        <a:rPr lang="zh-CN" altLang="en-US" sz="1800" kern="0" dirty="0">
                          <a:solidFill>
                            <a:srgbClr val="000000"/>
                          </a:solidFill>
                          <a:effectLst/>
                          <a:latin typeface="华文楷体" panose="02010600040101010101" pitchFamily="2" charset="-122"/>
                          <a:ea typeface="华文楷体" panose="02010600040101010101" pitchFamily="2" charset="-122"/>
                          <a:cs typeface="仿宋_GB2312"/>
                        </a:rPr>
                        <a:t>。</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a:endParaRPr>
                    </a:p>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风险区域范围根据流调研判结果划定。</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足不出区</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a:endParaRPr>
                    </a:p>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错峰取物</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连续</a:t>
                      </a:r>
                      <a:r>
                        <a:rPr lang="en-US" sz="1800" kern="0" dirty="0">
                          <a:solidFill>
                            <a:srgbClr val="000000"/>
                          </a:solidFill>
                          <a:effectLst/>
                          <a:latin typeface="华文楷体" panose="02010600040101010101" pitchFamily="2" charset="-122"/>
                          <a:ea typeface="华文楷体" panose="02010600040101010101" pitchFamily="2" charset="-122"/>
                          <a:cs typeface="仿宋_GB2312"/>
                        </a:rPr>
                        <a:t>7</a:t>
                      </a:r>
                      <a:r>
                        <a:rPr lang="zh-CN" sz="1800" kern="0" dirty="0">
                          <a:solidFill>
                            <a:srgbClr val="000000"/>
                          </a:solidFill>
                          <a:effectLst/>
                          <a:latin typeface="华文楷体" panose="02010600040101010101" pitchFamily="2" charset="-122"/>
                          <a:ea typeface="华文楷体" panose="02010600040101010101" pitchFamily="2" charset="-122"/>
                          <a:cs typeface="仿宋_GB2312"/>
                        </a:rPr>
                        <a:t>天无新增感染者，降为低风险区。</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948">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a:rPr>
                        <a:t>低风险区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中、高风险区所在县（市、区、旗）的其他地区为低风险区。</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个人防护</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a:endParaRPr>
                    </a:p>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避免聚集</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a:rPr>
                        <a:t>所在县（市、区、旗）无中高风险区，低风险区</a:t>
                      </a:r>
                      <a:r>
                        <a:rPr lang="zh-CN" altLang="en-US" sz="1800" kern="0" dirty="0">
                          <a:solidFill>
                            <a:srgbClr val="000000"/>
                          </a:solidFill>
                          <a:effectLst/>
                          <a:latin typeface="华文楷体" panose="02010600040101010101" pitchFamily="2" charset="-122"/>
                          <a:ea typeface="华文楷体" panose="02010600040101010101" pitchFamily="2" charset="-122"/>
                          <a:cs typeface="仿宋_GB2312"/>
                        </a:rPr>
                        <a:t>实施</a:t>
                      </a:r>
                      <a:r>
                        <a:rPr lang="zh-CN" sz="1800" kern="0" dirty="0">
                          <a:solidFill>
                            <a:srgbClr val="000000"/>
                          </a:solidFill>
                          <a:effectLst/>
                          <a:latin typeface="华文楷体" panose="02010600040101010101" pitchFamily="2" charset="-122"/>
                          <a:ea typeface="华文楷体" panose="02010600040101010101" pitchFamily="2" charset="-122"/>
                          <a:cs typeface="仿宋_GB2312"/>
                        </a:rPr>
                        <a:t>常态化防控</a:t>
                      </a:r>
                      <a:r>
                        <a:rPr lang="zh-CN" altLang="en-US" sz="1800" kern="0" dirty="0">
                          <a:solidFill>
                            <a:srgbClr val="000000"/>
                          </a:solidFill>
                          <a:effectLst/>
                          <a:latin typeface="华文楷体" panose="02010600040101010101" pitchFamily="2" charset="-122"/>
                          <a:ea typeface="华文楷体" panose="02010600040101010101" pitchFamily="2" charset="-122"/>
                          <a:cs typeface="仿宋_GB2312"/>
                        </a:rPr>
                        <a:t>措施</a:t>
                      </a:r>
                      <a:r>
                        <a:rPr lang="zh-CN" sz="1800" kern="0" dirty="0">
                          <a:solidFill>
                            <a:srgbClr val="000000"/>
                          </a:solidFill>
                          <a:effectLst/>
                          <a:latin typeface="华文楷体" panose="02010600040101010101" pitchFamily="2" charset="-122"/>
                          <a:ea typeface="华文楷体" panose="02010600040101010101" pitchFamily="2" charset="-122"/>
                          <a:cs typeface="仿宋_GB2312"/>
                        </a:rPr>
                        <a:t>。</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1"/>
          <p:cNvSpPr txBox="1"/>
          <p:nvPr/>
        </p:nvSpPr>
        <p:spPr>
          <a:xfrm>
            <a:off x="1043608" y="98594"/>
            <a:ext cx="7560840" cy="553998"/>
          </a:xfrm>
          <a:prstGeom prst="rect">
            <a:avLst/>
          </a:prstGeom>
          <a:noFill/>
        </p:spPr>
        <p:txBody>
          <a:bodyPr wrap="square" rtlCol="0">
            <a:spAutoFit/>
          </a:bodyPr>
          <a:lstStyle/>
          <a:p>
            <a:pPr algn="ctr"/>
            <a:r>
              <a:rPr lang="zh-CN" altLang="en-US" sz="3000" b="1" dirty="0">
                <a:solidFill>
                  <a:schemeClr val="accent6"/>
                </a:solidFill>
                <a:latin typeface="黑体" panose="02010609060101010101" pitchFamily="2" charset="-122"/>
                <a:ea typeface="黑体" panose="02010609060101010101" pitchFamily="2" charset="-122"/>
                <a:cs typeface="+mj-cs"/>
              </a:rPr>
              <a:t>（二）流调与风险区域（人员）划定管控</a:t>
            </a:r>
            <a:r>
              <a:rPr lang="en-US" altLang="zh-CN" sz="3000" b="1" dirty="0">
                <a:solidFill>
                  <a:schemeClr val="accent6"/>
                </a:solidFill>
                <a:latin typeface="黑体" panose="02010609060101010101" pitchFamily="2" charset="-122"/>
                <a:ea typeface="黑体" panose="02010609060101010101" pitchFamily="2" charset="-122"/>
                <a:cs typeface="+mj-cs"/>
              </a:rPr>
              <a:t>-5</a:t>
            </a:r>
            <a:endParaRPr lang="zh-CN" altLang="en-US" sz="3000" b="1" dirty="0">
              <a:solidFill>
                <a:schemeClr val="accent6"/>
              </a:solidFill>
              <a:latin typeface="黑体" panose="02010609060101010101" pitchFamily="2" charset="-122"/>
              <a:ea typeface="黑体" panose="02010609060101010101" pitchFamily="2" charset="-122"/>
              <a:cs typeface="+mj-cs"/>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50791"/>
            <a:ext cx="8100392" cy="584775"/>
          </a:xfrm>
          <a:prstGeom prst="rect">
            <a:avLst/>
          </a:prstGeom>
          <a:noFill/>
        </p:spPr>
        <p:txBody>
          <a:bodyPr wrap="square" rtlCol="0">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rPr>
              <a:t>（二）</a:t>
            </a:r>
            <a:r>
              <a:rPr lang="zh-CN" altLang="en-US" sz="3200" b="1" dirty="0">
                <a:solidFill>
                  <a:schemeClr val="accent6"/>
                </a:solidFill>
                <a:latin typeface="黑体" panose="02010609060101010101" pitchFamily="2" charset="-122"/>
                <a:ea typeface="黑体" panose="02010609060101010101" pitchFamily="2" charset="-122"/>
                <a:cs typeface="+mj-cs"/>
              </a:rPr>
              <a:t>流调与风险区域（人员）划定管控</a:t>
            </a:r>
            <a:r>
              <a:rPr lang="en-US" altLang="zh-CN" sz="3200" b="1" dirty="0">
                <a:solidFill>
                  <a:schemeClr val="accent6"/>
                </a:solidFill>
                <a:latin typeface="黑体" panose="02010609060101010101" pitchFamily="2" charset="-122"/>
                <a:ea typeface="黑体" panose="02010609060101010101" pitchFamily="2" charset="-122"/>
                <a:cs typeface="+mj-cs"/>
              </a:rPr>
              <a:t>-6</a:t>
            </a:r>
            <a:endParaRPr lang="zh-CN" altLang="en-US" sz="3200" b="1" dirty="0">
              <a:solidFill>
                <a:schemeClr val="accent6"/>
              </a:solidFill>
              <a:latin typeface="黑体" panose="02010609060101010101" pitchFamily="2" charset="-122"/>
              <a:ea typeface="黑体" panose="02010609060101010101" pitchFamily="2" charset="-122"/>
              <a:cs typeface="+mj-cs"/>
            </a:endParaRPr>
          </a:p>
        </p:txBody>
      </p:sp>
      <p:sp>
        <p:nvSpPr>
          <p:cNvPr id="3" name="矩形 2"/>
          <p:cNvSpPr/>
          <p:nvPr/>
        </p:nvSpPr>
        <p:spPr>
          <a:xfrm>
            <a:off x="683568" y="1249284"/>
            <a:ext cx="4680520" cy="523220"/>
          </a:xfrm>
          <a:prstGeom prst="rect">
            <a:avLst/>
          </a:prstGeom>
        </p:spPr>
        <p:txBody>
          <a:bodyPr wrap="square">
            <a:spAutoFit/>
          </a:bodyPr>
          <a:lstStyle/>
          <a:p>
            <a:pPr marL="457200" indent="-457200">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风险人员协查管控</a:t>
            </a:r>
            <a:endParaRPr lang="zh-CN" altLang="en-US" sz="2800" dirty="0">
              <a:latin typeface="华文楷体" panose="02010600040101010101" pitchFamily="2" charset="-122"/>
              <a:ea typeface="华文楷体" panose="02010600040101010101" pitchFamily="2" charset="-122"/>
            </a:endParaRPr>
          </a:p>
        </p:txBody>
      </p:sp>
      <p:sp>
        <p:nvSpPr>
          <p:cNvPr id="4" name="矩形 3"/>
          <p:cNvSpPr/>
          <p:nvPr/>
        </p:nvSpPr>
        <p:spPr>
          <a:xfrm>
            <a:off x="467544" y="1681332"/>
            <a:ext cx="10188624" cy="1099596"/>
          </a:xfrm>
          <a:prstGeom prst="rect">
            <a:avLst/>
          </a:prstGeom>
        </p:spPr>
        <p:txBody>
          <a:bodyPr wrap="square">
            <a:spAutoFit/>
          </a:bodyPr>
          <a:lstStyle/>
          <a:p>
            <a:pPr marL="800100" lvl="1" indent="-342900" algn="just">
              <a:lnSpc>
                <a:spcPts val="4000"/>
              </a:lnSpc>
              <a:spcAft>
                <a:spcPts val="0"/>
              </a:spcAft>
              <a:buFont typeface="华文楷体" panose="02010600040101010101" pitchFamily="2" charset="-122"/>
              <a:buChar char="−"/>
            </a:pP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对具有</a:t>
            </a: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7</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天</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高、中、低风险区</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旅居史</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人员进行分类管理</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管理期限自离开风险区域算起</a:t>
            </a:r>
          </a:p>
        </p:txBody>
      </p:sp>
      <p:graphicFrame>
        <p:nvGraphicFramePr>
          <p:cNvPr id="5" name="表格 4"/>
          <p:cNvGraphicFramePr>
            <a:graphicFrameLocks noGrp="1"/>
          </p:cNvGraphicFramePr>
          <p:nvPr/>
        </p:nvGraphicFramePr>
        <p:xfrm>
          <a:off x="107504" y="2924944"/>
          <a:ext cx="8964488" cy="3590901"/>
        </p:xfrm>
        <a:graphic>
          <a:graphicData uri="http://schemas.openxmlformats.org/drawingml/2006/table">
            <a:tbl>
              <a:tblPr firstRow="1" firstCol="1" bandRow="1"/>
              <a:tblGrid>
                <a:gridCol w="2204297"/>
                <a:gridCol w="3286979"/>
                <a:gridCol w="3473212"/>
              </a:tblGrid>
              <a:tr h="963021">
                <a:tc>
                  <a:txBody>
                    <a:bodyPr/>
                    <a:lstStyle/>
                    <a:p>
                      <a:pPr algn="ctr" fontAlgn="ctr">
                        <a:spcAft>
                          <a:spcPts val="0"/>
                        </a:spcAft>
                      </a:pPr>
                      <a:r>
                        <a:rPr lang="zh-CN" altLang="en-US" sz="2000" b="1" kern="0" dirty="0">
                          <a:solidFill>
                            <a:srgbClr val="000000"/>
                          </a:solidFill>
                          <a:effectLst/>
                          <a:latin typeface="华文楷体" panose="02010600040101010101" pitchFamily="2" charset="-122"/>
                          <a:ea typeface="华文楷体" panose="02010600040101010101" pitchFamily="2" charset="-122"/>
                          <a:cs typeface="仿宋" panose="02010609060101010101" charset="-122"/>
                        </a:rPr>
                        <a:t>溢出人员分类</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altLang="en-US" sz="2000" b="1" kern="0" dirty="0">
                          <a:solidFill>
                            <a:srgbClr val="000000"/>
                          </a:solidFill>
                          <a:effectLst/>
                          <a:latin typeface="华文楷体" panose="02010600040101010101" pitchFamily="2" charset="-122"/>
                          <a:ea typeface="华文楷体" panose="02010600040101010101" pitchFamily="2" charset="-122"/>
                          <a:cs typeface="仿宋_GB2312"/>
                        </a:rPr>
                        <a:t>管控措施</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altLang="en-US" sz="2000" b="1" kern="0" dirty="0">
                          <a:solidFill>
                            <a:srgbClr val="000000"/>
                          </a:solidFill>
                          <a:effectLst/>
                          <a:latin typeface="华文楷体" panose="02010600040101010101" pitchFamily="2" charset="-122"/>
                          <a:ea typeface="华文楷体" panose="02010600040101010101" pitchFamily="2" charset="-122"/>
                          <a:cs typeface="仿宋_GB2312"/>
                        </a:rPr>
                        <a:t>核酸检测</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8936">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a:rPr>
                        <a:t>高风险区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ctr">
                        <a:spcAft>
                          <a:spcPts val="0"/>
                        </a:spcAft>
                        <a:buFont typeface="Arial" panose="020B0604020202020204" pitchFamily="34" charset="0"/>
                        <a:buNone/>
                      </a:pPr>
                      <a:r>
                        <a:rPr lang="en-US" altLang="zh-CN" sz="1800" kern="100" dirty="0">
                          <a:effectLst/>
                          <a:latin typeface="华文楷体" panose="02010600040101010101" pitchFamily="2" charset="-122"/>
                          <a:ea typeface="华文楷体" panose="02010600040101010101" pitchFamily="2" charset="-122"/>
                          <a:cs typeface="Times New Roman" panose="02020603050405020304" pitchFamily="18" charset="0"/>
                        </a:rPr>
                        <a:t>7</a:t>
                      </a:r>
                      <a:r>
                        <a:rPr lang="zh-CN" altLang="en-US" sz="1800" kern="100" dirty="0">
                          <a:effectLst/>
                          <a:latin typeface="华文楷体" panose="02010600040101010101" pitchFamily="2" charset="-122"/>
                          <a:ea typeface="华文楷体" panose="02010600040101010101" pitchFamily="2" charset="-122"/>
                          <a:cs typeface="Times New Roman" panose="02020603050405020304" pitchFamily="18" charset="0"/>
                        </a:rPr>
                        <a:t>天集中隔离医学观察</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集中隔离第</a:t>
                      </a:r>
                      <a:r>
                        <a:rPr lang="en-US"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1</a:t>
                      </a:r>
                      <a:r>
                        <a:rPr lang="zh-CN"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2</a:t>
                      </a:r>
                      <a:r>
                        <a:rPr lang="zh-CN"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3</a:t>
                      </a:r>
                      <a:r>
                        <a:rPr lang="zh-CN"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5</a:t>
                      </a:r>
                      <a:r>
                        <a:rPr lang="zh-CN" altLang="en-US"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7</a:t>
                      </a:r>
                      <a:r>
                        <a:rPr lang="zh-CN"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天核酸检测</a:t>
                      </a:r>
                      <a:endParaRPr 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963">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a:rPr>
                        <a:t>中风险区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ctr">
                        <a:spcAft>
                          <a:spcPts val="0"/>
                        </a:spcAft>
                        <a:buFont typeface="Arial" panose="020B0604020202020204" pitchFamily="34" charset="0"/>
                        <a:buNone/>
                      </a:pPr>
                      <a:r>
                        <a:rPr lang="en-US" altLang="zh-CN" sz="1800" kern="100" dirty="0">
                          <a:effectLst/>
                          <a:latin typeface="华文楷体" panose="02010600040101010101" pitchFamily="2" charset="-122"/>
                          <a:ea typeface="华文楷体" panose="02010600040101010101" pitchFamily="2" charset="-122"/>
                          <a:cs typeface="Times New Roman" panose="02020603050405020304" pitchFamily="18" charset="0"/>
                        </a:rPr>
                        <a:t>7</a:t>
                      </a:r>
                      <a:r>
                        <a:rPr lang="zh-CN" altLang="en-US" sz="1800" kern="100" dirty="0">
                          <a:effectLst/>
                          <a:latin typeface="华文楷体" panose="02010600040101010101" pitchFamily="2" charset="-122"/>
                          <a:ea typeface="华文楷体" panose="02010600040101010101" pitchFamily="2" charset="-122"/>
                          <a:cs typeface="Times New Roman" panose="02020603050405020304" pitchFamily="18" charset="0"/>
                        </a:rPr>
                        <a:t>天居家隔离医学观察</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spcAft>
                          <a:spcPts val="0"/>
                        </a:spcAft>
                      </a:pPr>
                      <a:r>
                        <a:rPr lang="zh-CN"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居家隔离第</a:t>
                      </a:r>
                      <a:r>
                        <a:rPr lang="en-US"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1</a:t>
                      </a:r>
                      <a:r>
                        <a:rPr lang="zh-CN"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4</a:t>
                      </a:r>
                      <a:r>
                        <a:rPr lang="zh-CN" altLang="en-US"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7</a:t>
                      </a:r>
                      <a:r>
                        <a:rPr lang="zh-CN" alt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天核酸检测</a:t>
                      </a:r>
                      <a:endParaRPr lang="zh-CN" sz="18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981">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a:rPr>
                        <a:t>低风险区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ctr">
                        <a:spcAft>
                          <a:spcPts val="0"/>
                        </a:spcAft>
                        <a:buFont typeface="Arial" panose="020B0604020202020204" pitchFamily="34" charset="0"/>
                        <a:buNone/>
                      </a:pPr>
                      <a:r>
                        <a:rPr lang="zh-CN" altLang="en-US" sz="1800" kern="0" dirty="0">
                          <a:solidFill>
                            <a:srgbClr val="000000"/>
                          </a:solidFill>
                          <a:effectLst/>
                          <a:latin typeface="华文楷体" panose="02010600040101010101" pitchFamily="2" charset="-122"/>
                          <a:ea typeface="华文楷体" panose="02010600040101010101" pitchFamily="2" charset="-122"/>
                          <a:cs typeface="仿宋_GB2312"/>
                        </a:rPr>
                        <a:t>核酸检测</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en-US" altLang="zh-CN" sz="1800" kern="100" dirty="0">
                          <a:effectLst/>
                          <a:latin typeface="华文楷体" panose="02010600040101010101" pitchFamily="2" charset="-122"/>
                          <a:ea typeface="华文楷体" panose="02010600040101010101" pitchFamily="2" charset="-122"/>
                          <a:cs typeface="Times New Roman" panose="02020603050405020304" pitchFamily="18" charset="0"/>
                        </a:rPr>
                        <a:t>3</a:t>
                      </a:r>
                      <a:r>
                        <a:rPr lang="zh-CN" altLang="en-US" sz="1800" kern="100" dirty="0">
                          <a:effectLst/>
                          <a:latin typeface="华文楷体" panose="02010600040101010101" pitchFamily="2" charset="-122"/>
                          <a:ea typeface="华文楷体" panose="02010600040101010101" pitchFamily="2" charset="-122"/>
                          <a:cs typeface="Times New Roman" panose="02020603050405020304" pitchFamily="18" charset="0"/>
                        </a:rPr>
                        <a:t>天内完成</a:t>
                      </a:r>
                      <a:r>
                        <a:rPr lang="en-US" altLang="zh-CN" sz="1800" kern="100" dirty="0">
                          <a:effectLst/>
                          <a:latin typeface="华文楷体" panose="02010600040101010101" pitchFamily="2" charset="-122"/>
                          <a:ea typeface="华文楷体" panose="02010600040101010101" pitchFamily="2" charset="-122"/>
                          <a:cs typeface="Times New Roman" panose="02020603050405020304" pitchFamily="18" charset="0"/>
                        </a:rPr>
                        <a:t>2</a:t>
                      </a:r>
                      <a:r>
                        <a:rPr lang="zh-CN" altLang="en-US" sz="1800" kern="100" dirty="0">
                          <a:effectLst/>
                          <a:latin typeface="华文楷体" panose="02010600040101010101" pitchFamily="2" charset="-122"/>
                          <a:ea typeface="华文楷体" panose="02010600040101010101" pitchFamily="2" charset="-122"/>
                          <a:cs typeface="Times New Roman" panose="02020603050405020304" pitchFamily="18" charset="0"/>
                        </a:rPr>
                        <a:t>次核酸检测  </a:t>
                      </a:r>
                      <a:endParaRPr lang="en-US" alt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p>
                      <a:pPr algn="l" fontAlgn="ctr">
                        <a:spcAft>
                          <a:spcPts val="0"/>
                        </a:spcAft>
                      </a:pPr>
                      <a:r>
                        <a:rPr lang="zh-CN" altLang="en-US" sz="1800" kern="100" dirty="0">
                          <a:effectLst/>
                          <a:latin typeface="华文楷体" panose="02010600040101010101" pitchFamily="2" charset="-122"/>
                          <a:ea typeface="华文楷体" panose="02010600040101010101" pitchFamily="2" charset="-122"/>
                          <a:cs typeface="Times New Roman" panose="02020603050405020304" pitchFamily="18" charset="0"/>
                        </a:rPr>
                        <a:t>（三天两检）</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7416824" cy="584775"/>
          </a:xfrm>
          <a:prstGeom prst="rect">
            <a:avLst/>
          </a:prstGeom>
          <a:noFill/>
        </p:spPr>
        <p:txBody>
          <a:bodyPr wrap="square" rtlCol="0">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cs typeface="+mj-cs"/>
              </a:rPr>
              <a:t>（三）区域核酸检测</a:t>
            </a:r>
            <a:r>
              <a:rPr lang="en-US" altLang="zh-CN" sz="3200" b="1" dirty="0">
                <a:solidFill>
                  <a:schemeClr val="accent6"/>
                </a:solidFill>
                <a:latin typeface="黑体" panose="02010609060101010101" pitchFamily="2" charset="-122"/>
                <a:ea typeface="黑体" panose="02010609060101010101" pitchFamily="2" charset="-122"/>
                <a:cs typeface="+mj-cs"/>
              </a:rPr>
              <a:t>-1</a:t>
            </a:r>
            <a:endParaRPr lang="zh-CN" altLang="en-US" sz="3200" b="1" dirty="0">
              <a:solidFill>
                <a:schemeClr val="accent6"/>
              </a:solidFill>
              <a:latin typeface="黑体" panose="02010609060101010101" pitchFamily="2" charset="-122"/>
              <a:ea typeface="黑体" panose="02010609060101010101" pitchFamily="2" charset="-122"/>
              <a:cs typeface="+mj-cs"/>
            </a:endParaRPr>
          </a:p>
        </p:txBody>
      </p:sp>
      <p:sp>
        <p:nvSpPr>
          <p:cNvPr id="4" name="矩形 3"/>
          <p:cNvSpPr/>
          <p:nvPr/>
        </p:nvSpPr>
        <p:spPr>
          <a:xfrm>
            <a:off x="323528" y="980728"/>
            <a:ext cx="8513496" cy="2369880"/>
          </a:xfrm>
          <a:prstGeom prst="rect">
            <a:avLst/>
          </a:prstGeom>
        </p:spPr>
        <p:txBody>
          <a:bodyPr wrap="square">
            <a:spAutoFit/>
          </a:bodyPr>
          <a:lstStyle/>
          <a:p>
            <a:pPr marL="342900" indent="-342900">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仿宋_GB2312"/>
              </a:rPr>
              <a:t>增加对</a:t>
            </a:r>
            <a:r>
              <a:rPr lang="zh-CN" altLang="en-US" sz="2400" kern="100" dirty="0">
                <a:latin typeface="华文楷体" panose="02010600040101010101" pitchFamily="2" charset="-122"/>
                <a:ea typeface="华文楷体" panose="02010600040101010101" pitchFamily="2" charset="-122"/>
                <a:cs typeface="仿宋_GB2312"/>
              </a:rPr>
              <a:t>不同规模城市开展区域核酸检测启动、终止和核酸检测策略：</a:t>
            </a:r>
            <a:endParaRPr lang="en-US" altLang="zh-CN" sz="2400" kern="100" dirty="0">
              <a:latin typeface="华文楷体" panose="02010600040101010101" pitchFamily="2" charset="-122"/>
              <a:ea typeface="华文楷体" panose="02010600040101010101" pitchFamily="2" charset="-122"/>
              <a:cs typeface="仿宋_GB2312"/>
            </a:endParaRPr>
          </a:p>
          <a:p>
            <a:pPr marL="800100" lvl="1" indent="-342900" algn="just">
              <a:lnSpc>
                <a:spcPts val="4000"/>
              </a:lnSpc>
              <a:spcAft>
                <a:spcPts val="0"/>
              </a:spcAft>
              <a:buFont typeface="华文楷体" panose="02010600040101010101" pitchFamily="2" charset="-122"/>
              <a:buChar char="−"/>
            </a:pPr>
            <a:r>
              <a:rPr lang="en-US" altLang="zh-CN" sz="2400" kern="100" dirty="0">
                <a:latin typeface="华文楷体" panose="02010600040101010101" pitchFamily="2" charset="-122"/>
                <a:ea typeface="华文楷体" panose="02010600040101010101" pitchFamily="2" charset="-122"/>
                <a:cs typeface="仿宋_GB2312"/>
              </a:rPr>
              <a:t>  </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省会城市和千万级人口以上城市</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一般城市</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农村地区</a:t>
            </a:r>
            <a:endPar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5" name="矩形 4"/>
          <p:cNvSpPr/>
          <p:nvPr/>
        </p:nvSpPr>
        <p:spPr>
          <a:xfrm>
            <a:off x="327052" y="3350608"/>
            <a:ext cx="8568952" cy="3170099"/>
          </a:xfrm>
          <a:prstGeom prst="rect">
            <a:avLst/>
          </a:prstGeom>
        </p:spPr>
        <p:txBody>
          <a:bodyPr wrap="square">
            <a:spAutoFit/>
          </a:bodyPr>
          <a:lstStyle/>
          <a:p>
            <a:pPr marL="342900" lvl="1" indent="-342900">
              <a:lnSpc>
                <a:spcPts val="4000"/>
              </a:lnSpc>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仿宋_GB2312"/>
              </a:rPr>
              <a:t>疫情发生后，</a:t>
            </a:r>
            <a:r>
              <a:rPr lang="zh-CN" altLang="en-US" sz="2400" kern="100" dirty="0">
                <a:latin typeface="华文楷体" panose="02010600040101010101" pitchFamily="2" charset="-122"/>
                <a:ea typeface="华文楷体" panose="02010600040101010101" pitchFamily="2" charset="-122"/>
                <a:cs typeface="仿宋_GB2312"/>
              </a:rPr>
              <a:t>如</a:t>
            </a:r>
            <a:r>
              <a:rPr lang="zh-CN" altLang="zh-CN" sz="2400" kern="100" dirty="0">
                <a:latin typeface="华文楷体" panose="02010600040101010101" pitchFamily="2" charset="-122"/>
                <a:ea typeface="华文楷体" panose="02010600040101010101" pitchFamily="2" charset="-122"/>
                <a:cs typeface="仿宋_GB2312"/>
              </a:rPr>
              <a:t>经流调研判</a:t>
            </a:r>
            <a:r>
              <a:rPr lang="zh-CN" altLang="en-US" sz="2400" kern="100" dirty="0">
                <a:latin typeface="华文楷体" panose="02010600040101010101" pitchFamily="2" charset="-122"/>
                <a:ea typeface="华文楷体" panose="02010600040101010101" pitchFamily="2" charset="-122"/>
                <a:cs typeface="仿宋_GB2312"/>
              </a:rPr>
              <a:t>满足以下条件：</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ü"/>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感染来源明确</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ü"/>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传播链清晰</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ü"/>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未发生社区传播</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Ø"/>
            </a:pPr>
            <a:r>
              <a:rPr lang="zh-CN" altLang="zh-CN" sz="24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无需对发生疫情的区开展全员核酸检测</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Ø"/>
            </a:pPr>
            <a:r>
              <a:rPr lang="zh-CN" altLang="zh-CN" sz="24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重点对风险区域和有时空交集的人员开展核酸筛查</a:t>
            </a:r>
            <a:endPar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7504" y="1658929"/>
          <a:ext cx="8928992" cy="3570271"/>
        </p:xfrm>
        <a:graphic>
          <a:graphicData uri="http://schemas.openxmlformats.org/drawingml/2006/table">
            <a:tbl>
              <a:tblPr>
                <a:tableStyleId>{5C22544A-7EE6-4342-B048-85BDC9FD1C3A}</a:tableStyleId>
              </a:tblPr>
              <a:tblGrid>
                <a:gridCol w="1814836"/>
                <a:gridCol w="2968370"/>
                <a:gridCol w="1677609"/>
                <a:gridCol w="2468177"/>
              </a:tblGrid>
              <a:tr h="637868">
                <a:tc>
                  <a:txBody>
                    <a:bodyPr/>
                    <a:lstStyle/>
                    <a:p>
                      <a:pPr algn="ctr">
                        <a:lnSpc>
                          <a:spcPts val="2100"/>
                        </a:lnSpc>
                        <a:spcAft>
                          <a:spcPts val="0"/>
                        </a:spcAft>
                      </a:pPr>
                      <a:r>
                        <a:rPr lang="zh-CN" altLang="en-US" sz="2000" kern="100" dirty="0">
                          <a:effectLst/>
                          <a:latin typeface="华文楷体" panose="02010600040101010101" pitchFamily="2" charset="-122"/>
                          <a:ea typeface="华文楷体" panose="02010600040101010101" pitchFamily="2" charset="-122"/>
                        </a:rPr>
                        <a:t>启动条件</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100"/>
                        </a:lnSpc>
                        <a:spcAft>
                          <a:spcPts val="0"/>
                        </a:spcAft>
                      </a:pPr>
                      <a:r>
                        <a:rPr lang="zh-CN" altLang="en-US" sz="2000" kern="100" dirty="0">
                          <a:effectLst/>
                          <a:latin typeface="华文楷体" panose="02010600040101010101" pitchFamily="2" charset="-122"/>
                          <a:ea typeface="华文楷体" panose="02010600040101010101" pitchFamily="2" charset="-122"/>
                        </a:rPr>
                        <a:t>检测范围</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100"/>
                        </a:lnSpc>
                        <a:spcAft>
                          <a:spcPts val="0"/>
                        </a:spcAft>
                      </a:pPr>
                      <a:r>
                        <a:rPr lang="zh-CN" altLang="en-US" sz="2000" kern="100" dirty="0">
                          <a:effectLst/>
                          <a:latin typeface="华文楷体" panose="02010600040101010101" pitchFamily="2" charset="-122"/>
                          <a:ea typeface="华文楷体" panose="02010600040101010101" pitchFamily="2" charset="-122"/>
                        </a:rPr>
                        <a:t>检测策略</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100"/>
                        </a:lnSpc>
                        <a:spcAft>
                          <a:spcPts val="0"/>
                        </a:spcAft>
                      </a:pPr>
                      <a:r>
                        <a:rPr lang="zh-CN" altLang="en-US" sz="2000" kern="100" dirty="0">
                          <a:effectLst/>
                          <a:latin typeface="华文楷体" panose="02010600040101010101" pitchFamily="2" charset="-122"/>
                          <a:ea typeface="华文楷体" panose="02010600040101010101" pitchFamily="2" charset="-122"/>
                        </a:rPr>
                        <a:t>终止条件</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03454">
                <a:tc rowSpan="2">
                  <a:txBody>
                    <a:bodyPr/>
                    <a:lstStyle/>
                    <a:p>
                      <a:pPr marL="0" indent="0" algn="l" defTabSz="914400" rtl="0" eaLnBrk="1" latinLnBrk="0" hangingPunct="1">
                        <a:lnSpc>
                          <a:spcPts val="2100"/>
                        </a:lnSpc>
                        <a:spcAft>
                          <a:spcPts val="0"/>
                        </a:spcAft>
                        <a:buFont typeface="Arial" panose="020B0604020202020204" pitchFamily="34" charset="0"/>
                        <a:buNone/>
                      </a:pPr>
                      <a:r>
                        <a:rPr lang="zh-CN" sz="1800" kern="100" dirty="0">
                          <a:solidFill>
                            <a:schemeClr val="dk1"/>
                          </a:solidFill>
                          <a:effectLst/>
                          <a:latin typeface="华文楷体" panose="02010600040101010101" pitchFamily="2" charset="-122"/>
                          <a:ea typeface="华文楷体" panose="02010600040101010101" pitchFamily="2" charset="-122"/>
                          <a:cs typeface="+mn-cs"/>
                        </a:rPr>
                        <a:t>疫情发生后，经流调研</a:t>
                      </a:r>
                      <a:r>
                        <a:rPr lang="zh-CN" altLang="en-US" sz="1800" kern="100" dirty="0">
                          <a:solidFill>
                            <a:schemeClr val="dk1"/>
                          </a:solidFill>
                          <a:effectLst/>
                          <a:latin typeface="华文楷体" panose="02010600040101010101" pitchFamily="2" charset="-122"/>
                          <a:ea typeface="华文楷体" panose="02010600040101010101" pitchFamily="2" charset="-122"/>
                          <a:cs typeface="+mn-cs"/>
                        </a:rPr>
                        <a:t>判：</a:t>
                      </a:r>
                      <a:endParaRPr lang="en-US" altLang="zh-CN" sz="18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1800" kern="100" dirty="0">
                          <a:solidFill>
                            <a:schemeClr val="dk1"/>
                          </a:solidFill>
                          <a:effectLst/>
                          <a:latin typeface="华文楷体" panose="02010600040101010101" pitchFamily="2" charset="-122"/>
                          <a:ea typeface="华文楷体" panose="02010600040101010101" pitchFamily="2" charset="-122"/>
                          <a:cs typeface="+mn-cs"/>
                        </a:rPr>
                        <a:t>传播链不清</a:t>
                      </a:r>
                      <a:endParaRPr lang="en-US" altLang="zh-CN" sz="18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1800" kern="100" dirty="0">
                          <a:solidFill>
                            <a:schemeClr val="dk1"/>
                          </a:solidFill>
                          <a:effectLst/>
                          <a:latin typeface="华文楷体" panose="02010600040101010101" pitchFamily="2" charset="-122"/>
                          <a:ea typeface="华文楷体" panose="02010600040101010101" pitchFamily="2" charset="-122"/>
                          <a:cs typeface="+mn-cs"/>
                        </a:rPr>
                        <a:t>风险场所和风险人员多</a:t>
                      </a:r>
                      <a:endParaRPr lang="en-US" altLang="zh-CN" sz="18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1800" kern="100" dirty="0">
                          <a:solidFill>
                            <a:schemeClr val="dk1"/>
                          </a:solidFill>
                          <a:effectLst/>
                          <a:latin typeface="华文楷体" panose="02010600040101010101" pitchFamily="2" charset="-122"/>
                          <a:ea typeface="华文楷体" panose="02010600040101010101" pitchFamily="2" charset="-122"/>
                          <a:cs typeface="+mn-cs"/>
                        </a:rPr>
                        <a:t>风险人员流动性大</a:t>
                      </a:r>
                      <a:endParaRPr lang="en-US" altLang="zh-CN" sz="18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1800" kern="100" dirty="0">
                          <a:solidFill>
                            <a:schemeClr val="dk1"/>
                          </a:solidFill>
                          <a:effectLst/>
                          <a:latin typeface="华文楷体" panose="02010600040101010101" pitchFamily="2" charset="-122"/>
                          <a:ea typeface="华文楷体" panose="02010600040101010101" pitchFamily="2" charset="-122"/>
                          <a:cs typeface="+mn-cs"/>
                        </a:rPr>
                        <a:t>疫情存在扩散风险</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2100"/>
                        </a:lnSpc>
                        <a:spcBef>
                          <a:spcPts val="0"/>
                        </a:spcBef>
                        <a:spcAft>
                          <a:spcPts val="0"/>
                        </a:spcAft>
                        <a:buClrTx/>
                        <a:buSzTx/>
                        <a:buFontTx/>
                        <a:buNone/>
                        <a:defRPr/>
                      </a:pPr>
                      <a:r>
                        <a:rPr lang="zh-CN" altLang="zh-CN" sz="1800" kern="100" dirty="0">
                          <a:effectLst/>
                          <a:latin typeface="华文楷体" panose="02010600040101010101" pitchFamily="2" charset="-122"/>
                          <a:ea typeface="华文楷体" panose="02010600040101010101" pitchFamily="2" charset="-122"/>
                        </a:rPr>
                        <a:t>疫情发生所在区</a:t>
                      </a:r>
                    </a:p>
                    <a:p>
                      <a:pPr algn="ctr">
                        <a:lnSpc>
                          <a:spcPts val="2100"/>
                        </a:lnSpc>
                        <a:spcAft>
                          <a:spcPts val="0"/>
                        </a:spcAft>
                      </a:pPr>
                      <a:endParaRPr lang="zh-CN" sz="18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100"/>
                        </a:lnSpc>
                        <a:spcAft>
                          <a:spcPts val="0"/>
                        </a:spcAft>
                      </a:pPr>
                      <a:r>
                        <a:rPr lang="zh-CN" sz="1800" kern="100" dirty="0">
                          <a:effectLst/>
                          <a:latin typeface="华文楷体" panose="02010600040101010101" pitchFamily="2" charset="-122"/>
                          <a:ea typeface="华文楷体" panose="02010600040101010101" pitchFamily="2" charset="-122"/>
                        </a:rPr>
                        <a:t>每日开展</a:t>
                      </a:r>
                      <a:r>
                        <a:rPr lang="en-US" sz="1800" kern="100" dirty="0">
                          <a:effectLst/>
                          <a:latin typeface="华文楷体" panose="02010600040101010101" pitchFamily="2" charset="-122"/>
                          <a:ea typeface="华文楷体" panose="02010600040101010101" pitchFamily="2" charset="-122"/>
                        </a:rPr>
                        <a:t>1</a:t>
                      </a:r>
                      <a:r>
                        <a:rPr lang="zh-CN" sz="1800" kern="100" dirty="0">
                          <a:effectLst/>
                          <a:latin typeface="华文楷体" panose="02010600040101010101" pitchFamily="2" charset="-122"/>
                          <a:ea typeface="华文楷体" panose="02010600040101010101" pitchFamily="2" charset="-122"/>
                        </a:rPr>
                        <a:t>次全员核酸检测</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连续</a:t>
                      </a:r>
                      <a:r>
                        <a:rPr lang="en-US" sz="1800" kern="100" dirty="0">
                          <a:effectLst/>
                          <a:latin typeface="华文楷体" panose="02010600040101010101" pitchFamily="2" charset="-122"/>
                          <a:ea typeface="华文楷体" panose="02010600040101010101" pitchFamily="2" charset="-122"/>
                        </a:rPr>
                        <a:t>3</a:t>
                      </a:r>
                      <a:r>
                        <a:rPr lang="zh-CN" sz="1800" kern="100" dirty="0">
                          <a:effectLst/>
                          <a:latin typeface="华文楷体" panose="02010600040101010101" pitchFamily="2" charset="-122"/>
                          <a:ea typeface="华文楷体" panose="02010600040101010101" pitchFamily="2" charset="-122"/>
                        </a:rPr>
                        <a:t>次核酸检测无社会面感染者后，间隔</a:t>
                      </a:r>
                      <a:r>
                        <a:rPr lang="en-US" sz="1800" kern="100" dirty="0">
                          <a:effectLst/>
                          <a:latin typeface="华文楷体" panose="02010600040101010101" pitchFamily="2" charset="-122"/>
                          <a:ea typeface="华文楷体" panose="02010600040101010101" pitchFamily="2" charset="-122"/>
                        </a:rPr>
                        <a:t>3</a:t>
                      </a:r>
                      <a:r>
                        <a:rPr lang="zh-CN" sz="1800" kern="100" dirty="0">
                          <a:effectLst/>
                          <a:latin typeface="华文楷体" panose="02010600040101010101" pitchFamily="2" charset="-122"/>
                          <a:ea typeface="华文楷体" panose="02010600040101010101" pitchFamily="2" charset="-122"/>
                        </a:rPr>
                        <a:t>天再开展</a:t>
                      </a:r>
                      <a:r>
                        <a:rPr lang="en-US" sz="1800" kern="100" dirty="0">
                          <a:effectLst/>
                          <a:latin typeface="华文楷体" panose="02010600040101010101" pitchFamily="2" charset="-122"/>
                          <a:ea typeface="华文楷体" panose="02010600040101010101" pitchFamily="2" charset="-122"/>
                        </a:rPr>
                        <a:t>1</a:t>
                      </a:r>
                      <a:r>
                        <a:rPr lang="zh-CN" sz="1800" kern="100" dirty="0">
                          <a:effectLst/>
                          <a:latin typeface="华文楷体" panose="02010600040101010101" pitchFamily="2" charset="-122"/>
                          <a:ea typeface="华文楷体" panose="02010600040101010101" pitchFamily="2" charset="-122"/>
                        </a:rPr>
                        <a:t>次全员核酸检测</a:t>
                      </a:r>
                      <a:r>
                        <a:rPr lang="zh-CN" altLang="en-US" sz="1800" kern="100" dirty="0">
                          <a:effectLst/>
                          <a:latin typeface="华文楷体" panose="02010600040101010101" pitchFamily="2" charset="-122"/>
                          <a:ea typeface="华文楷体" panose="02010600040101010101" pitchFamily="2" charset="-122"/>
                        </a:rPr>
                        <a:t>；</a:t>
                      </a:r>
                      <a:endParaRPr lang="en-US" altLang="zh-CN" sz="1800" kern="100" dirty="0">
                        <a:effectLst/>
                        <a:latin typeface="华文楷体" panose="02010600040101010101" pitchFamily="2" charset="-122"/>
                        <a:ea typeface="华文楷体" panose="02010600040101010101" pitchFamily="2" charset="-122"/>
                      </a:endParaRPr>
                    </a:p>
                    <a:p>
                      <a:pPr marL="285750" indent="-285750" algn="l">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无社会面感染者可停止全员核酸检测。</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28949">
                <a:tc vMerge="1">
                  <a:txBody>
                    <a:bodyPr/>
                    <a:lstStyle/>
                    <a:p>
                      <a:endParaRPr lang="zh-CN"/>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100"/>
                        </a:lnSpc>
                        <a:spcAft>
                          <a:spcPts val="0"/>
                        </a:spcAft>
                      </a:pPr>
                      <a:r>
                        <a:rPr lang="zh-CN" altLang="zh-CN" sz="1800" kern="100" dirty="0">
                          <a:effectLst/>
                          <a:latin typeface="华文楷体" panose="02010600040101010101" pitchFamily="2" charset="-122"/>
                          <a:ea typeface="华文楷体" panose="02010600040101010101" pitchFamily="2" charset="-122"/>
                        </a:rPr>
                        <a:t>阳性感染者活动频繁、停留时间长的其他区，可基于流调研判，划定一定区域开展全员核酸检测</a:t>
                      </a:r>
                      <a:r>
                        <a:rPr lang="zh-CN" altLang="en-US" sz="1800" kern="100" dirty="0">
                          <a:effectLst/>
                          <a:latin typeface="华文楷体" panose="02010600040101010101" pitchFamily="2" charset="-122"/>
                          <a:ea typeface="华文楷体" panose="02010600040101010101" pitchFamily="2" charset="-122"/>
                        </a:rPr>
                        <a:t>。</a:t>
                      </a:r>
                      <a:endParaRPr lang="zh-CN" sz="18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100"/>
                        </a:lnSpc>
                        <a:spcAft>
                          <a:spcPts val="0"/>
                        </a:spcAft>
                      </a:pPr>
                      <a:r>
                        <a:rPr lang="zh-CN" sz="1800" kern="100" dirty="0">
                          <a:effectLst/>
                          <a:latin typeface="华文楷体" panose="02010600040101010101" pitchFamily="2" charset="-122"/>
                          <a:ea typeface="华文楷体" panose="02010600040101010101" pitchFamily="2" charset="-122"/>
                        </a:rPr>
                        <a:t>原则上每日开展</a:t>
                      </a:r>
                      <a:r>
                        <a:rPr lang="en-US" sz="1800" kern="100" dirty="0">
                          <a:effectLst/>
                          <a:latin typeface="华文楷体" panose="02010600040101010101" pitchFamily="2" charset="-122"/>
                          <a:ea typeface="华文楷体" panose="02010600040101010101" pitchFamily="2" charset="-122"/>
                        </a:rPr>
                        <a:t>1</a:t>
                      </a:r>
                      <a:r>
                        <a:rPr lang="zh-CN" sz="1800" kern="100" dirty="0">
                          <a:effectLst/>
                          <a:latin typeface="华文楷体" panose="02010600040101010101" pitchFamily="2" charset="-122"/>
                          <a:ea typeface="华文楷体" panose="02010600040101010101" pitchFamily="2" charset="-122"/>
                        </a:rPr>
                        <a:t>次全员核酸检测。</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连续</a:t>
                      </a:r>
                      <a:r>
                        <a:rPr lang="en-US" sz="1800" kern="100" dirty="0">
                          <a:effectLst/>
                          <a:latin typeface="华文楷体" panose="02010600040101010101" pitchFamily="2" charset="-122"/>
                          <a:ea typeface="华文楷体" panose="02010600040101010101" pitchFamily="2" charset="-122"/>
                        </a:rPr>
                        <a:t>3</a:t>
                      </a:r>
                      <a:r>
                        <a:rPr lang="zh-CN" sz="1800" kern="100" dirty="0">
                          <a:effectLst/>
                          <a:latin typeface="华文楷体" panose="02010600040101010101" pitchFamily="2" charset="-122"/>
                          <a:ea typeface="华文楷体" panose="02010600040101010101" pitchFamily="2" charset="-122"/>
                        </a:rPr>
                        <a:t>次核酸检测无社会面感染者</a:t>
                      </a:r>
                      <a:r>
                        <a:rPr lang="zh-CN" altLang="en-US" sz="1800" kern="100" dirty="0">
                          <a:effectLst/>
                          <a:latin typeface="华文楷体" panose="02010600040101010101" pitchFamily="2" charset="-122"/>
                          <a:ea typeface="华文楷体" panose="02010600040101010101" pitchFamily="2" charset="-122"/>
                        </a:rPr>
                        <a:t>；</a:t>
                      </a:r>
                      <a:endParaRPr lang="en-US" altLang="zh-CN" sz="1800" kern="100" dirty="0">
                        <a:effectLst/>
                        <a:latin typeface="华文楷体" panose="02010600040101010101" pitchFamily="2" charset="-122"/>
                        <a:ea typeface="华文楷体" panose="02010600040101010101" pitchFamily="2" charset="-122"/>
                      </a:endParaRPr>
                    </a:p>
                    <a:p>
                      <a:pPr marL="285750" indent="-285750" algn="ctr">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停止全员核酸检测。</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1"/>
          <p:cNvSpPr txBox="1"/>
          <p:nvPr/>
        </p:nvSpPr>
        <p:spPr>
          <a:xfrm>
            <a:off x="827584" y="190969"/>
            <a:ext cx="7416824" cy="584775"/>
          </a:xfrm>
          <a:prstGeom prst="rect">
            <a:avLst/>
          </a:prstGeom>
          <a:noFill/>
        </p:spPr>
        <p:txBody>
          <a:bodyPr wrap="square" rtlCol="0">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cs typeface="+mj-cs"/>
              </a:rPr>
              <a:t>（三）区域核酸检测</a:t>
            </a:r>
            <a:r>
              <a:rPr lang="en-US" altLang="zh-CN" sz="3200" b="1" dirty="0">
                <a:solidFill>
                  <a:schemeClr val="accent6"/>
                </a:solidFill>
                <a:latin typeface="黑体" panose="02010609060101010101" pitchFamily="2" charset="-122"/>
                <a:ea typeface="黑体" panose="02010609060101010101" pitchFamily="2" charset="-122"/>
                <a:cs typeface="+mj-cs"/>
              </a:rPr>
              <a:t>-2</a:t>
            </a:r>
            <a:endParaRPr lang="zh-CN" altLang="en-US" sz="3200" b="1" dirty="0">
              <a:solidFill>
                <a:schemeClr val="accent6"/>
              </a:solidFill>
              <a:latin typeface="黑体" panose="02010609060101010101" pitchFamily="2" charset="-122"/>
              <a:ea typeface="黑体" panose="02010609060101010101" pitchFamily="2" charset="-122"/>
              <a:cs typeface="+mj-cs"/>
            </a:endParaRPr>
          </a:p>
        </p:txBody>
      </p:sp>
      <p:sp>
        <p:nvSpPr>
          <p:cNvPr id="4" name="矩形 3"/>
          <p:cNvSpPr/>
          <p:nvPr/>
        </p:nvSpPr>
        <p:spPr>
          <a:xfrm>
            <a:off x="683568" y="1070016"/>
            <a:ext cx="5557932" cy="480901"/>
          </a:xfrm>
          <a:prstGeom prst="rect">
            <a:avLst/>
          </a:prstGeom>
        </p:spPr>
        <p:txBody>
          <a:bodyPr wrap="none">
            <a:spAutoFit/>
          </a:bodyPr>
          <a:lstStyle/>
          <a:p>
            <a:pPr marL="342900" indent="-342900" algn="just">
              <a:lnSpc>
                <a:spcPts val="3000"/>
              </a:lnSpc>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仿宋_GB2312"/>
              </a:rPr>
              <a:t>省会城市和千万级人口以上</a:t>
            </a:r>
            <a:r>
              <a:rPr lang="zh-CN" altLang="zh-CN" sz="2800" kern="100" dirty="0">
                <a:latin typeface="华文楷体" panose="02010600040101010101" pitchFamily="2" charset="-122"/>
                <a:ea typeface="华文楷体" panose="02010600040101010101" pitchFamily="2" charset="-122"/>
                <a:cs typeface="黑体" panose="02010609060101010101" pitchFamily="2" charset="-122"/>
              </a:rPr>
              <a:t>城市</a:t>
            </a:r>
            <a:endParaRPr lang="zh-CN" altLang="zh-CN" sz="2800" kern="100" dirty="0">
              <a:latin typeface="华文楷体" panose="02010600040101010101" pitchFamily="2" charset="-122"/>
              <a:ea typeface="华文楷体" panose="02010600040101010101" pitchFamily="2" charset="-122"/>
            </a:endParaRPr>
          </a:p>
        </p:txBody>
      </p:sp>
      <p:sp>
        <p:nvSpPr>
          <p:cNvPr id="5" name="矩形 4"/>
          <p:cNvSpPr/>
          <p:nvPr/>
        </p:nvSpPr>
        <p:spPr>
          <a:xfrm>
            <a:off x="155670" y="5445224"/>
            <a:ext cx="8784976" cy="861774"/>
          </a:xfrm>
          <a:prstGeom prst="rect">
            <a:avLst/>
          </a:prstGeom>
        </p:spPr>
        <p:txBody>
          <a:bodyPr wrap="square">
            <a:spAutoFit/>
          </a:bodyPr>
          <a:lstStyle/>
          <a:p>
            <a:pPr marL="285750" lvl="0" indent="-285750" fontAlgn="auto">
              <a:lnSpc>
                <a:spcPts val="3000"/>
              </a:lnSpc>
              <a:spcBef>
                <a:spcPts val="0"/>
              </a:spcBef>
              <a:spcAft>
                <a:spcPts val="0"/>
              </a:spcAft>
              <a:buFont typeface="Wingdings" panose="05000000000000000000" pitchFamily="2" charset="2"/>
              <a:buChar char="Ø"/>
              <a:defRPr/>
            </a:pPr>
            <a:r>
              <a:rPr lang="zh-CN" altLang="zh-CN" sz="2400" kern="100" dirty="0">
                <a:latin typeface="华文楷体" panose="02010600040101010101" pitchFamily="2" charset="-122"/>
                <a:ea typeface="华文楷体" panose="02010600040101010101" pitchFamily="2" charset="-122"/>
              </a:rPr>
              <a:t>发生跨区的广泛社区传播疫情时，</a:t>
            </a:r>
            <a:r>
              <a:rPr lang="zh-CN" altLang="zh-CN" sz="2400" b="1" kern="100" dirty="0">
                <a:solidFill>
                  <a:srgbClr val="FF0000"/>
                </a:solidFill>
                <a:latin typeface="华文楷体" panose="02010600040101010101" pitchFamily="2" charset="-122"/>
                <a:ea typeface="华文楷体" panose="02010600040101010101" pitchFamily="2" charset="-122"/>
              </a:rPr>
              <a:t>提级指挥，</a:t>
            </a:r>
            <a:r>
              <a:rPr lang="zh-CN" altLang="zh-CN" sz="2400" kern="100" dirty="0">
                <a:latin typeface="华文楷体" panose="02010600040101010101" pitchFamily="2" charset="-122"/>
                <a:ea typeface="华文楷体" panose="02010600040101010101" pitchFamily="2" charset="-122"/>
              </a:rPr>
              <a:t>由省级疫情联防联控机制决定是否在全市范围内开展全员核酸检测</a:t>
            </a: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863587" y="216987"/>
            <a:ext cx="7416824" cy="584775"/>
          </a:xfrm>
          <a:prstGeom prst="rect">
            <a:avLst/>
          </a:prstGeom>
          <a:noFill/>
        </p:spPr>
        <p:txBody>
          <a:bodyPr wrap="square" rtlCol="0">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cs typeface="+mj-cs"/>
              </a:rPr>
              <a:t>（三）区域核酸检测</a:t>
            </a:r>
            <a:r>
              <a:rPr lang="en-US" altLang="zh-CN" sz="3200" b="1" dirty="0">
                <a:solidFill>
                  <a:schemeClr val="accent6"/>
                </a:solidFill>
                <a:latin typeface="黑体" panose="02010609060101010101" pitchFamily="2" charset="-122"/>
                <a:ea typeface="黑体" panose="02010609060101010101" pitchFamily="2" charset="-122"/>
                <a:cs typeface="+mj-cs"/>
              </a:rPr>
              <a:t>-3</a:t>
            </a:r>
            <a:endParaRPr lang="zh-CN" altLang="en-US" sz="3200" b="1" dirty="0">
              <a:solidFill>
                <a:schemeClr val="accent6"/>
              </a:solidFill>
              <a:latin typeface="黑体" panose="02010609060101010101" pitchFamily="2" charset="-122"/>
              <a:ea typeface="黑体" panose="02010609060101010101" pitchFamily="2" charset="-122"/>
              <a:cs typeface="+mj-cs"/>
            </a:endParaRPr>
          </a:p>
        </p:txBody>
      </p:sp>
      <p:sp>
        <p:nvSpPr>
          <p:cNvPr id="5" name="矩形 4"/>
          <p:cNvSpPr/>
          <p:nvPr/>
        </p:nvSpPr>
        <p:spPr>
          <a:xfrm>
            <a:off x="899592" y="1124744"/>
            <a:ext cx="3744924" cy="477054"/>
          </a:xfrm>
          <a:prstGeom prst="rect">
            <a:avLst/>
          </a:prstGeom>
        </p:spPr>
        <p:txBody>
          <a:bodyPr wrap="square">
            <a:spAutoFit/>
          </a:bodyPr>
          <a:lstStyle/>
          <a:p>
            <a:pPr marL="342900" indent="-342900" algn="just">
              <a:lnSpc>
                <a:spcPts val="3000"/>
              </a:lnSpc>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仿宋_GB2312"/>
              </a:rPr>
              <a:t>一般城市</a:t>
            </a:r>
          </a:p>
        </p:txBody>
      </p:sp>
      <p:graphicFrame>
        <p:nvGraphicFramePr>
          <p:cNvPr id="6" name="表格 5"/>
          <p:cNvGraphicFramePr>
            <a:graphicFrameLocks noGrp="1"/>
          </p:cNvGraphicFramePr>
          <p:nvPr/>
        </p:nvGraphicFramePr>
        <p:xfrm>
          <a:off x="107504" y="1924780"/>
          <a:ext cx="8928992" cy="3592453"/>
        </p:xfrm>
        <a:graphic>
          <a:graphicData uri="http://schemas.openxmlformats.org/drawingml/2006/table">
            <a:tbl>
              <a:tblPr>
                <a:tableStyleId>{5C22544A-7EE6-4342-B048-85BDC9FD1C3A}</a:tableStyleId>
              </a:tblPr>
              <a:tblGrid>
                <a:gridCol w="2012197"/>
                <a:gridCol w="2149623"/>
                <a:gridCol w="2270082"/>
                <a:gridCol w="2497090"/>
              </a:tblGrid>
              <a:tr h="629086">
                <a:tc>
                  <a:txBody>
                    <a:bodyPr/>
                    <a:lstStyle/>
                    <a:p>
                      <a:pPr algn="ctr">
                        <a:lnSpc>
                          <a:spcPts val="3000"/>
                        </a:lnSpc>
                        <a:spcAft>
                          <a:spcPts val="0"/>
                        </a:spcAft>
                      </a:pPr>
                      <a:r>
                        <a:rPr lang="zh-CN" sz="2000" kern="0" dirty="0">
                          <a:effectLst/>
                          <a:latin typeface="华文楷体" panose="02010600040101010101" pitchFamily="2" charset="-122"/>
                          <a:ea typeface="华文楷体" panose="02010600040101010101" pitchFamily="2" charset="-122"/>
                        </a:rPr>
                        <a:t>启动条件</a:t>
                      </a:r>
                      <a:endParaRPr lang="zh-CN" sz="20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3000"/>
                        </a:lnSpc>
                        <a:spcAft>
                          <a:spcPts val="0"/>
                        </a:spcAft>
                      </a:pPr>
                      <a:r>
                        <a:rPr lang="zh-CN" altLang="en-US" sz="2000" kern="100" dirty="0">
                          <a:effectLst/>
                          <a:latin typeface="华文楷体" panose="02010600040101010101" pitchFamily="2" charset="-122"/>
                          <a:ea typeface="华文楷体" panose="02010600040101010101" pitchFamily="2" charset="-122"/>
                        </a:rPr>
                        <a:t>检测范围</a:t>
                      </a:r>
                      <a:endParaRPr lang="zh-CN" sz="20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3000"/>
                        </a:lnSpc>
                        <a:spcAft>
                          <a:spcPts val="0"/>
                        </a:spcAft>
                      </a:pPr>
                      <a:r>
                        <a:rPr lang="zh-CN" sz="2000" kern="0" dirty="0">
                          <a:effectLst/>
                          <a:latin typeface="华文楷体" panose="02010600040101010101" pitchFamily="2" charset="-122"/>
                          <a:ea typeface="华文楷体" panose="02010600040101010101" pitchFamily="2" charset="-122"/>
                        </a:rPr>
                        <a:t>核酸检测策略</a:t>
                      </a:r>
                      <a:endParaRPr lang="zh-CN" sz="20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3000"/>
                        </a:lnSpc>
                        <a:spcAft>
                          <a:spcPts val="0"/>
                        </a:spcAft>
                      </a:pPr>
                      <a:r>
                        <a:rPr lang="zh-CN" sz="2000" kern="0" dirty="0">
                          <a:effectLst/>
                          <a:latin typeface="华文楷体" panose="02010600040101010101" pitchFamily="2" charset="-122"/>
                          <a:ea typeface="华文楷体" panose="02010600040101010101" pitchFamily="2" charset="-122"/>
                        </a:rPr>
                        <a:t>终止条件</a:t>
                      </a:r>
                      <a:endParaRPr lang="zh-CN" sz="20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7854">
                <a:tc rowSpan="2">
                  <a:txBody>
                    <a:bodyPr/>
                    <a:lstStyle/>
                    <a:p>
                      <a:pPr algn="just">
                        <a:lnSpc>
                          <a:spcPts val="2100"/>
                        </a:lnSpc>
                        <a:spcAft>
                          <a:spcPts val="0"/>
                        </a:spcAft>
                      </a:pPr>
                      <a:r>
                        <a:rPr lang="zh-CN" sz="1800" kern="100" dirty="0">
                          <a:effectLst/>
                          <a:latin typeface="华文楷体" panose="02010600040101010101" pitchFamily="2" charset="-122"/>
                          <a:ea typeface="华文楷体" panose="02010600040101010101" pitchFamily="2" charset="-122"/>
                        </a:rPr>
                        <a:t>疫情发生后，经流调研判</a:t>
                      </a:r>
                      <a:r>
                        <a:rPr lang="zh-CN" altLang="en-US" sz="1800" kern="100" dirty="0">
                          <a:effectLst/>
                          <a:latin typeface="华文楷体" panose="02010600040101010101" pitchFamily="2" charset="-122"/>
                          <a:ea typeface="华文楷体" panose="02010600040101010101" pitchFamily="2" charset="-122"/>
                        </a:rPr>
                        <a:t>：</a:t>
                      </a:r>
                      <a:endParaRPr lang="en-US" altLang="zh-CN" sz="1800" kern="100" dirty="0">
                        <a:effectLst/>
                        <a:latin typeface="华文楷体" panose="02010600040101010101" pitchFamily="2" charset="-122"/>
                        <a:ea typeface="华文楷体" panose="02010600040101010101" pitchFamily="2" charset="-122"/>
                      </a:endParaRPr>
                    </a:p>
                    <a:p>
                      <a:pPr marL="285750" indent="-285750" algn="just">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传播链不清</a:t>
                      </a:r>
                      <a:endParaRPr lang="en-US" altLang="zh-CN" sz="1800" kern="100" dirty="0">
                        <a:effectLst/>
                        <a:latin typeface="华文楷体" panose="02010600040101010101" pitchFamily="2" charset="-122"/>
                        <a:ea typeface="华文楷体" panose="02010600040101010101" pitchFamily="2" charset="-122"/>
                      </a:endParaRPr>
                    </a:p>
                    <a:p>
                      <a:pPr marL="285750" indent="-285750" algn="just" defTabSz="914400" rtl="0" eaLnBrk="1" latinLnBrk="0" hangingPunct="1">
                        <a:lnSpc>
                          <a:spcPts val="2100"/>
                        </a:lnSpc>
                        <a:spcAft>
                          <a:spcPts val="0"/>
                        </a:spcAft>
                        <a:buFont typeface="Arial" panose="020B0604020202020204" pitchFamily="34" charset="0"/>
                        <a:buChar char="•"/>
                      </a:pPr>
                      <a:r>
                        <a:rPr lang="zh-CN" sz="1800" kern="100" dirty="0">
                          <a:solidFill>
                            <a:schemeClr val="dk1"/>
                          </a:solidFill>
                          <a:effectLst/>
                          <a:latin typeface="华文楷体" panose="02010600040101010101" pitchFamily="2" charset="-122"/>
                          <a:ea typeface="华文楷体" panose="02010600040101010101" pitchFamily="2" charset="-122"/>
                          <a:cs typeface="+mn-cs"/>
                        </a:rPr>
                        <a:t>风险场所和风险人员多</a:t>
                      </a:r>
                      <a:endParaRPr lang="en-US" altLang="zh-CN" sz="18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just" defTabSz="914400" rtl="0" eaLnBrk="1" latinLnBrk="0" hangingPunct="1">
                        <a:lnSpc>
                          <a:spcPts val="2100"/>
                        </a:lnSpc>
                        <a:spcAft>
                          <a:spcPts val="0"/>
                        </a:spcAft>
                        <a:buFont typeface="Arial" panose="020B0604020202020204" pitchFamily="34" charset="0"/>
                        <a:buChar char="•"/>
                      </a:pPr>
                      <a:r>
                        <a:rPr lang="zh-CN" sz="1800" kern="100" dirty="0">
                          <a:solidFill>
                            <a:schemeClr val="dk1"/>
                          </a:solidFill>
                          <a:effectLst/>
                          <a:latin typeface="华文楷体" panose="02010600040101010101" pitchFamily="2" charset="-122"/>
                          <a:ea typeface="华文楷体" panose="02010600040101010101" pitchFamily="2" charset="-122"/>
                          <a:cs typeface="+mn-cs"/>
                        </a:rPr>
                        <a:t>风险人员流动性大</a:t>
                      </a:r>
                      <a:endParaRPr lang="en-US" altLang="zh-CN" sz="18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just">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疫情存在扩散风险</a:t>
                      </a: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ts val="2100"/>
                        </a:lnSpc>
                        <a:spcAft>
                          <a:spcPts val="0"/>
                        </a:spcAft>
                        <a:buFont typeface="Arial" panose="020B0604020202020204" pitchFamily="34" charset="0"/>
                        <a:buNone/>
                      </a:pPr>
                      <a:r>
                        <a:rPr lang="zh-CN" altLang="zh-CN" sz="1800" kern="100" dirty="0">
                          <a:effectLst/>
                          <a:latin typeface="华文楷体" panose="02010600040101010101" pitchFamily="2" charset="-122"/>
                          <a:ea typeface="华文楷体" panose="02010600040101010101" pitchFamily="2" charset="-122"/>
                        </a:rPr>
                        <a:t>疫情所在市的城区</a:t>
                      </a:r>
                      <a:endParaRPr lang="zh-CN" sz="1800" kern="100" dirty="0">
                        <a:effectLst/>
                        <a:latin typeface="华文楷体" panose="02010600040101010101" pitchFamily="2" charset="-122"/>
                        <a:ea typeface="华文楷体" panose="02010600040101010101" pitchFamily="2" charset="-122"/>
                      </a:endParaRPr>
                    </a:p>
                  </a:txBody>
                  <a:tcPr marL="6191" marR="6191" marT="6191" marB="61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100"/>
                        </a:lnSpc>
                        <a:spcAft>
                          <a:spcPts val="0"/>
                        </a:spcAft>
                      </a:pPr>
                      <a:endParaRPr lang="en-US" altLang="zh-CN" sz="1800" kern="100" dirty="0">
                        <a:effectLst/>
                        <a:latin typeface="华文楷体" panose="02010600040101010101" pitchFamily="2" charset="-122"/>
                        <a:ea typeface="华文楷体" panose="02010600040101010101" pitchFamily="2" charset="-122"/>
                      </a:endParaRPr>
                    </a:p>
                    <a:p>
                      <a:pPr marL="0" indent="0" algn="l">
                        <a:lnSpc>
                          <a:spcPts val="2100"/>
                        </a:lnSpc>
                        <a:spcAft>
                          <a:spcPts val="0"/>
                        </a:spcAft>
                        <a:buFont typeface="Arial" panose="020B0604020202020204" pitchFamily="34" charset="0"/>
                        <a:buNone/>
                      </a:pPr>
                      <a:r>
                        <a:rPr lang="zh-CN" sz="1800" kern="100" dirty="0">
                          <a:effectLst/>
                          <a:latin typeface="华文楷体" panose="02010600040101010101" pitchFamily="2" charset="-122"/>
                          <a:ea typeface="华文楷体" panose="02010600040101010101" pitchFamily="2" charset="-122"/>
                        </a:rPr>
                        <a:t>每日开展</a:t>
                      </a:r>
                      <a:r>
                        <a:rPr lang="en-US" sz="1800" kern="100" dirty="0">
                          <a:effectLst/>
                          <a:latin typeface="华文楷体" panose="02010600040101010101" pitchFamily="2" charset="-122"/>
                          <a:ea typeface="华文楷体" panose="02010600040101010101" pitchFamily="2" charset="-122"/>
                        </a:rPr>
                        <a:t>1</a:t>
                      </a:r>
                      <a:r>
                        <a:rPr lang="zh-CN" sz="1800" kern="100" dirty="0">
                          <a:effectLst/>
                          <a:latin typeface="华文楷体" panose="02010600040101010101" pitchFamily="2" charset="-122"/>
                          <a:ea typeface="华文楷体" panose="02010600040101010101" pitchFamily="2" charset="-122"/>
                        </a:rPr>
                        <a:t>次全员核酸检测。</a:t>
                      </a:r>
                    </a:p>
                  </a:txBody>
                  <a:tcPr marL="6191" marR="6191" marT="6191" marB="61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连续</a:t>
                      </a:r>
                      <a:r>
                        <a:rPr lang="en-US" sz="1800" kern="100" dirty="0">
                          <a:effectLst/>
                          <a:latin typeface="华文楷体" panose="02010600040101010101" pitchFamily="2" charset="-122"/>
                          <a:ea typeface="华文楷体" panose="02010600040101010101" pitchFamily="2" charset="-122"/>
                        </a:rPr>
                        <a:t>3</a:t>
                      </a:r>
                      <a:r>
                        <a:rPr lang="zh-CN" sz="1800" kern="100" dirty="0">
                          <a:effectLst/>
                          <a:latin typeface="华文楷体" panose="02010600040101010101" pitchFamily="2" charset="-122"/>
                          <a:ea typeface="华文楷体" panose="02010600040101010101" pitchFamily="2" charset="-122"/>
                        </a:rPr>
                        <a:t>次核酸检测无社会面感染者后，间隔</a:t>
                      </a:r>
                      <a:r>
                        <a:rPr lang="en-US" sz="1800" kern="100" dirty="0">
                          <a:effectLst/>
                          <a:latin typeface="华文楷体" panose="02010600040101010101" pitchFamily="2" charset="-122"/>
                          <a:ea typeface="华文楷体" panose="02010600040101010101" pitchFamily="2" charset="-122"/>
                        </a:rPr>
                        <a:t>3</a:t>
                      </a:r>
                      <a:r>
                        <a:rPr lang="zh-CN" sz="1800" kern="100" dirty="0">
                          <a:effectLst/>
                          <a:latin typeface="华文楷体" panose="02010600040101010101" pitchFamily="2" charset="-122"/>
                          <a:ea typeface="华文楷体" panose="02010600040101010101" pitchFamily="2" charset="-122"/>
                        </a:rPr>
                        <a:t>天再开展</a:t>
                      </a:r>
                      <a:r>
                        <a:rPr lang="en-US" sz="1800" kern="100" dirty="0">
                          <a:effectLst/>
                          <a:latin typeface="华文楷体" panose="02010600040101010101" pitchFamily="2" charset="-122"/>
                          <a:ea typeface="华文楷体" panose="02010600040101010101" pitchFamily="2" charset="-122"/>
                        </a:rPr>
                        <a:t>1</a:t>
                      </a:r>
                      <a:r>
                        <a:rPr lang="zh-CN" sz="1800" kern="100" dirty="0">
                          <a:effectLst/>
                          <a:latin typeface="华文楷体" panose="02010600040101010101" pitchFamily="2" charset="-122"/>
                          <a:ea typeface="华文楷体" panose="02010600040101010101" pitchFamily="2" charset="-122"/>
                        </a:rPr>
                        <a:t>次全员核酸检测</a:t>
                      </a:r>
                      <a:r>
                        <a:rPr lang="zh-CN" altLang="en-US" sz="1800" kern="100" dirty="0">
                          <a:effectLst/>
                          <a:latin typeface="华文楷体" panose="02010600040101010101" pitchFamily="2" charset="-122"/>
                          <a:ea typeface="华文楷体" panose="02010600040101010101" pitchFamily="2" charset="-122"/>
                        </a:rPr>
                        <a:t>。</a:t>
                      </a:r>
                      <a:endParaRPr lang="en-US" altLang="zh-CN" sz="1800" kern="100" dirty="0">
                        <a:effectLst/>
                        <a:latin typeface="华文楷体" panose="02010600040101010101" pitchFamily="2" charset="-122"/>
                        <a:ea typeface="华文楷体" panose="02010600040101010101" pitchFamily="2" charset="-122"/>
                      </a:endParaRPr>
                    </a:p>
                    <a:p>
                      <a:pPr marL="285750" indent="-285750" algn="l">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无社会面感染者可停止全员核酸检测。</a:t>
                      </a: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5513">
                <a:tc vMerge="1">
                  <a:txBody>
                    <a:bodyPr/>
                    <a:lstStyle/>
                    <a:p>
                      <a:endParaRPr lang="zh-CN"/>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ts val="2100"/>
                        </a:lnSpc>
                        <a:spcAft>
                          <a:spcPts val="0"/>
                        </a:spcAft>
                        <a:buFont typeface="Arial" panose="020B0604020202020204" pitchFamily="34" charset="0"/>
                        <a:buNone/>
                      </a:pPr>
                      <a:r>
                        <a:rPr lang="zh-CN" altLang="zh-CN" sz="1800" kern="100" dirty="0">
                          <a:effectLst/>
                          <a:latin typeface="华文楷体" panose="02010600040101010101" pitchFamily="2" charset="-122"/>
                          <a:ea typeface="华文楷体" panose="02010600040101010101" pitchFamily="2" charset="-122"/>
                        </a:rPr>
                        <a:t>城区之外的区域，基于流调研判，划定一定区域</a:t>
                      </a:r>
                      <a:endParaRPr lang="zh-CN" sz="1800" kern="100" dirty="0">
                        <a:effectLst/>
                        <a:latin typeface="华文楷体" panose="02010600040101010101" pitchFamily="2" charset="-122"/>
                        <a:ea typeface="华文楷体" panose="02010600040101010101" pitchFamily="2" charset="-122"/>
                      </a:endParaRPr>
                    </a:p>
                  </a:txBody>
                  <a:tcPr marL="6191" marR="6191" marT="6191" marB="61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100"/>
                        </a:lnSpc>
                        <a:spcAft>
                          <a:spcPts val="0"/>
                        </a:spcAft>
                      </a:pPr>
                      <a:endParaRPr lang="en-US" altLang="zh-CN" sz="1800" kern="100" dirty="0">
                        <a:effectLst/>
                        <a:latin typeface="华文楷体" panose="02010600040101010101" pitchFamily="2" charset="-122"/>
                        <a:ea typeface="华文楷体" panose="02010600040101010101" pitchFamily="2" charset="-122"/>
                      </a:endParaRPr>
                    </a:p>
                    <a:p>
                      <a:pPr marL="0" indent="0" algn="l">
                        <a:lnSpc>
                          <a:spcPts val="2100"/>
                        </a:lnSpc>
                        <a:spcAft>
                          <a:spcPts val="0"/>
                        </a:spcAft>
                        <a:buFont typeface="Arial" panose="020B0604020202020204" pitchFamily="34" charset="0"/>
                        <a:buNone/>
                      </a:pPr>
                      <a:r>
                        <a:rPr lang="zh-CN" sz="1800" kern="100" dirty="0">
                          <a:effectLst/>
                          <a:latin typeface="华文楷体" panose="02010600040101010101" pitchFamily="2" charset="-122"/>
                          <a:ea typeface="华文楷体" panose="02010600040101010101" pitchFamily="2" charset="-122"/>
                        </a:rPr>
                        <a:t>原则上每日开展</a:t>
                      </a:r>
                      <a:r>
                        <a:rPr lang="en-US" sz="1800" kern="100" dirty="0">
                          <a:effectLst/>
                          <a:latin typeface="华文楷体" panose="02010600040101010101" pitchFamily="2" charset="-122"/>
                          <a:ea typeface="华文楷体" panose="02010600040101010101" pitchFamily="2" charset="-122"/>
                        </a:rPr>
                        <a:t>1</a:t>
                      </a:r>
                      <a:r>
                        <a:rPr lang="zh-CN" sz="1800" kern="100" dirty="0">
                          <a:effectLst/>
                          <a:latin typeface="华文楷体" panose="02010600040101010101" pitchFamily="2" charset="-122"/>
                          <a:ea typeface="华文楷体" panose="02010600040101010101" pitchFamily="2" charset="-122"/>
                        </a:rPr>
                        <a:t>次全员核酸检测。</a:t>
                      </a:r>
                    </a:p>
                  </a:txBody>
                  <a:tcPr marL="6191" marR="6191" marT="6191" marB="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连续</a:t>
                      </a:r>
                      <a:r>
                        <a:rPr lang="en-US" sz="1800" kern="100" dirty="0">
                          <a:effectLst/>
                          <a:latin typeface="华文楷体" panose="02010600040101010101" pitchFamily="2" charset="-122"/>
                          <a:ea typeface="华文楷体" panose="02010600040101010101" pitchFamily="2" charset="-122"/>
                        </a:rPr>
                        <a:t>3</a:t>
                      </a:r>
                      <a:r>
                        <a:rPr lang="zh-CN" sz="1800" kern="100" dirty="0">
                          <a:effectLst/>
                          <a:latin typeface="华文楷体" panose="02010600040101010101" pitchFamily="2" charset="-122"/>
                          <a:ea typeface="华文楷体" panose="02010600040101010101" pitchFamily="2" charset="-122"/>
                        </a:rPr>
                        <a:t>次核酸检测无社会面感染者</a:t>
                      </a:r>
                      <a:endParaRPr lang="en-US" altLang="zh-CN" sz="1800" kern="100" dirty="0">
                        <a:effectLst/>
                        <a:latin typeface="华文楷体" panose="02010600040101010101" pitchFamily="2" charset="-122"/>
                        <a:ea typeface="华文楷体" panose="02010600040101010101" pitchFamily="2" charset="-122"/>
                      </a:endParaRPr>
                    </a:p>
                    <a:p>
                      <a:pPr marL="285750" indent="-285750" algn="l">
                        <a:lnSpc>
                          <a:spcPts val="2100"/>
                        </a:lnSpc>
                        <a:spcAft>
                          <a:spcPts val="0"/>
                        </a:spcAft>
                        <a:buFont typeface="Arial" panose="020B0604020202020204" pitchFamily="34" charset="0"/>
                        <a:buChar char="•"/>
                      </a:pPr>
                      <a:r>
                        <a:rPr lang="zh-CN" sz="1800" kern="100" dirty="0">
                          <a:effectLst/>
                          <a:latin typeface="华文楷体" panose="02010600040101010101" pitchFamily="2" charset="-122"/>
                          <a:ea typeface="华文楷体" panose="02010600040101010101" pitchFamily="2" charset="-122"/>
                        </a:rPr>
                        <a:t>停止全员核酸检测。</a:t>
                      </a: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97859" y="116632"/>
            <a:ext cx="4305987" cy="584775"/>
          </a:xfrm>
          <a:prstGeom prst="rect">
            <a:avLst/>
          </a:prstGeom>
        </p:spPr>
        <p:txBody>
          <a:bodyPr wrap="none">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cs typeface="+mj-cs"/>
              </a:rPr>
              <a:t>（三）区域核酸检测</a:t>
            </a:r>
            <a:r>
              <a:rPr lang="en-US" altLang="zh-CN" sz="3200" b="1" dirty="0">
                <a:solidFill>
                  <a:schemeClr val="accent6"/>
                </a:solidFill>
                <a:latin typeface="黑体" panose="02010609060101010101" pitchFamily="2" charset="-122"/>
                <a:ea typeface="黑体" panose="02010609060101010101" pitchFamily="2" charset="-122"/>
                <a:cs typeface="+mj-cs"/>
              </a:rPr>
              <a:t>-4</a:t>
            </a:r>
            <a:endParaRPr lang="zh-CN" altLang="en-US" sz="3200" b="1" dirty="0">
              <a:solidFill>
                <a:schemeClr val="accent6"/>
              </a:solidFill>
              <a:latin typeface="黑体" panose="02010609060101010101" pitchFamily="2" charset="-122"/>
              <a:ea typeface="黑体" panose="02010609060101010101" pitchFamily="2" charset="-122"/>
              <a:cs typeface="+mj-cs"/>
            </a:endParaRPr>
          </a:p>
        </p:txBody>
      </p:sp>
      <p:graphicFrame>
        <p:nvGraphicFramePr>
          <p:cNvPr id="3" name="表格 2"/>
          <p:cNvGraphicFramePr>
            <a:graphicFrameLocks noGrp="1"/>
          </p:cNvGraphicFramePr>
          <p:nvPr/>
        </p:nvGraphicFramePr>
        <p:xfrm>
          <a:off x="107504" y="2348880"/>
          <a:ext cx="8928993" cy="4119426"/>
        </p:xfrm>
        <a:graphic>
          <a:graphicData uri="http://schemas.openxmlformats.org/drawingml/2006/table">
            <a:tbl>
              <a:tblPr/>
              <a:tblGrid>
                <a:gridCol w="2232248"/>
                <a:gridCol w="2376264"/>
                <a:gridCol w="1737714"/>
                <a:gridCol w="2582767"/>
              </a:tblGrid>
              <a:tr h="619307">
                <a:tc>
                  <a:txBody>
                    <a:bodyPr/>
                    <a:lstStyle/>
                    <a:p>
                      <a:pPr marL="0" indent="0" algn="ctr" defTabSz="914400" rtl="0" eaLnBrk="1" latinLnBrk="0" hangingPunct="1">
                        <a:lnSpc>
                          <a:spcPts val="2100"/>
                        </a:lnSpc>
                        <a:spcAft>
                          <a:spcPts val="0"/>
                        </a:spcAft>
                        <a:buFont typeface="Arial" panose="020B0604020202020204" pitchFamily="34" charset="0"/>
                        <a:buNone/>
                      </a:pPr>
                      <a:r>
                        <a:rPr lang="zh-CN" altLang="en-US" sz="2000" kern="100" dirty="0">
                          <a:solidFill>
                            <a:schemeClr val="dk1"/>
                          </a:solidFill>
                          <a:effectLst/>
                          <a:latin typeface="华文楷体" panose="02010600040101010101" pitchFamily="2" charset="-122"/>
                          <a:ea typeface="华文楷体" panose="02010600040101010101" pitchFamily="2" charset="-122"/>
                          <a:cs typeface="+mn-cs"/>
                        </a:rPr>
                        <a:t>启动条件</a:t>
                      </a:r>
                      <a:endParaRPr lang="zh-CN" sz="20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ts val="2100"/>
                        </a:lnSpc>
                        <a:spcAft>
                          <a:spcPts val="0"/>
                        </a:spcAft>
                        <a:buFont typeface="Arial" panose="020B0604020202020204" pitchFamily="34" charset="0"/>
                        <a:buNone/>
                      </a:pPr>
                      <a:r>
                        <a:rPr lang="zh-CN" altLang="en-US" sz="2000" kern="100" dirty="0">
                          <a:solidFill>
                            <a:schemeClr val="dk1"/>
                          </a:solidFill>
                          <a:effectLst/>
                          <a:latin typeface="华文楷体" panose="02010600040101010101" pitchFamily="2" charset="-122"/>
                          <a:ea typeface="华文楷体" panose="02010600040101010101" pitchFamily="2" charset="-122"/>
                          <a:cs typeface="+mn-cs"/>
                        </a:rPr>
                        <a:t>检测范围</a:t>
                      </a:r>
                      <a:endParaRPr lang="zh-CN" sz="20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ts val="2100"/>
                        </a:lnSpc>
                        <a:spcAft>
                          <a:spcPts val="0"/>
                        </a:spcAft>
                        <a:buFont typeface="Arial" panose="020B0604020202020204" pitchFamily="34" charset="0"/>
                        <a:buNone/>
                      </a:pPr>
                      <a:r>
                        <a:rPr lang="zh-CN" altLang="en-US" sz="2000" kern="100" dirty="0">
                          <a:solidFill>
                            <a:schemeClr val="dk1"/>
                          </a:solidFill>
                          <a:effectLst/>
                          <a:latin typeface="华文楷体" panose="02010600040101010101" pitchFamily="2" charset="-122"/>
                          <a:ea typeface="华文楷体" panose="02010600040101010101" pitchFamily="2" charset="-122"/>
                          <a:cs typeface="+mn-cs"/>
                        </a:rPr>
                        <a:t>检测策略</a:t>
                      </a:r>
                      <a:endParaRPr lang="zh-CN" sz="20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ts val="2100"/>
                        </a:lnSpc>
                        <a:spcAft>
                          <a:spcPts val="0"/>
                        </a:spcAft>
                        <a:buFont typeface="Arial" panose="020B0604020202020204" pitchFamily="34" charset="0"/>
                        <a:buNone/>
                      </a:pPr>
                      <a:r>
                        <a:rPr lang="zh-CN" altLang="en-US" sz="2000" kern="100" dirty="0">
                          <a:solidFill>
                            <a:schemeClr val="dk1"/>
                          </a:solidFill>
                          <a:effectLst/>
                          <a:latin typeface="华文楷体" panose="02010600040101010101" pitchFamily="2" charset="-122"/>
                          <a:ea typeface="华文楷体" panose="02010600040101010101" pitchFamily="2" charset="-122"/>
                          <a:cs typeface="+mn-cs"/>
                        </a:rPr>
                        <a:t>终止条件</a:t>
                      </a:r>
                      <a:endParaRPr lang="zh-CN" sz="20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656">
                <a:tc>
                  <a:txBody>
                    <a:bodyPr/>
                    <a:lstStyle/>
                    <a:p>
                      <a:pPr marL="0" indent="0" algn="l" defTabSz="914400" rtl="0" eaLnBrk="1" latinLnBrk="0" hangingPunct="1">
                        <a:lnSpc>
                          <a:spcPts val="2100"/>
                        </a:lnSpc>
                        <a:spcAft>
                          <a:spcPts val="0"/>
                        </a:spcAft>
                        <a:buFont typeface="Arial" panose="020B0604020202020204" pitchFamily="34" charset="0"/>
                        <a:buNone/>
                      </a:pPr>
                      <a:r>
                        <a:rPr lang="zh-CN" sz="2000" kern="100" dirty="0">
                          <a:solidFill>
                            <a:schemeClr val="dk1"/>
                          </a:solidFill>
                          <a:effectLst/>
                          <a:latin typeface="华文楷体" panose="02010600040101010101" pitchFamily="2" charset="-122"/>
                          <a:ea typeface="华文楷体" panose="02010600040101010101" pitchFamily="2" charset="-122"/>
                          <a:cs typeface="+mn-cs"/>
                        </a:rPr>
                        <a:t>疫情发生后，经流调研判</a:t>
                      </a:r>
                      <a:r>
                        <a:rPr lang="zh-CN" altLang="en-US" sz="2000" kern="100" dirty="0">
                          <a:solidFill>
                            <a:schemeClr val="dk1"/>
                          </a:solidFill>
                          <a:effectLst/>
                          <a:latin typeface="华文楷体" panose="02010600040101010101" pitchFamily="2" charset="-122"/>
                          <a:ea typeface="华文楷体" panose="02010600040101010101" pitchFamily="2" charset="-122"/>
                          <a:cs typeface="+mn-cs"/>
                        </a:rPr>
                        <a:t>：</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传播链不清</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风险场所和风险人员多</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风险人员流动性大</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疫情存在扩散风险</a:t>
                      </a: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100"/>
                        </a:lnSpc>
                        <a:spcBef>
                          <a:spcPts val="0"/>
                        </a:spcBef>
                        <a:spcAft>
                          <a:spcPts val="0"/>
                        </a:spcAft>
                        <a:buClrTx/>
                        <a:buSzTx/>
                        <a:buFont typeface="Arial" panose="020B0604020202020204" pitchFamily="34" charset="0"/>
                        <a:buNone/>
                        <a:defRPr/>
                      </a:pPr>
                      <a:r>
                        <a:rPr lang="zh-CN" altLang="zh-CN" sz="2000" kern="100" dirty="0">
                          <a:solidFill>
                            <a:schemeClr val="dk1"/>
                          </a:solidFill>
                          <a:effectLst/>
                          <a:latin typeface="华文楷体" panose="02010600040101010101" pitchFamily="2" charset="-122"/>
                          <a:ea typeface="华文楷体" panose="02010600040101010101" pitchFamily="2" charset="-122"/>
                          <a:cs typeface="+mn-cs"/>
                        </a:rPr>
                        <a:t>疫情涉及的自然村、涉及乡镇政府所在地及所在县城</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0" indent="0" algn="l" defTabSz="914400" rtl="0" eaLnBrk="1" latinLnBrk="0" hangingPunct="1">
                        <a:lnSpc>
                          <a:spcPts val="2100"/>
                        </a:lnSpc>
                        <a:spcAft>
                          <a:spcPts val="0"/>
                        </a:spcAft>
                        <a:buFont typeface="Arial" panose="020B0604020202020204" pitchFamily="34" charset="0"/>
                        <a:buNone/>
                      </a:pPr>
                      <a:endParaRPr lang="zh-CN" sz="20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2100"/>
                        </a:lnSpc>
                        <a:spcAft>
                          <a:spcPts val="0"/>
                        </a:spcAft>
                        <a:buFont typeface="Arial" panose="020B0604020202020204" pitchFamily="34" charset="0"/>
                        <a:buNone/>
                      </a:pPr>
                      <a:r>
                        <a:rPr lang="zh-CN" sz="2000" kern="100" dirty="0">
                          <a:solidFill>
                            <a:schemeClr val="dk1"/>
                          </a:solidFill>
                          <a:effectLst/>
                          <a:latin typeface="华文楷体" panose="02010600040101010101" pitchFamily="2" charset="-122"/>
                          <a:ea typeface="华文楷体" panose="02010600040101010101" pitchFamily="2" charset="-122"/>
                          <a:cs typeface="+mn-cs"/>
                        </a:rPr>
                        <a:t>每日开展</a:t>
                      </a:r>
                      <a:r>
                        <a:rPr lang="en-US" sz="2000" kern="100" dirty="0">
                          <a:solidFill>
                            <a:schemeClr val="dk1"/>
                          </a:solidFill>
                          <a:effectLst/>
                          <a:latin typeface="华文楷体" panose="02010600040101010101" pitchFamily="2" charset="-122"/>
                          <a:ea typeface="华文楷体" panose="02010600040101010101" pitchFamily="2" charset="-122"/>
                          <a:cs typeface="+mn-cs"/>
                        </a:rPr>
                        <a:t>1</a:t>
                      </a:r>
                      <a:r>
                        <a:rPr lang="zh-CN" sz="2000" kern="100" dirty="0">
                          <a:solidFill>
                            <a:schemeClr val="dk1"/>
                          </a:solidFill>
                          <a:effectLst/>
                          <a:latin typeface="华文楷体" panose="02010600040101010101" pitchFamily="2" charset="-122"/>
                          <a:ea typeface="华文楷体" panose="02010600040101010101" pitchFamily="2" charset="-122"/>
                          <a:cs typeface="+mn-cs"/>
                        </a:rPr>
                        <a:t>次全员核酸检测</a:t>
                      </a:r>
                    </a:p>
                  </a:txBody>
                  <a:tcPr marL="6191" marR="6191" marT="6191" marB="6191"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连续</a:t>
                      </a:r>
                      <a:r>
                        <a:rPr lang="en-US" sz="2000" kern="100" dirty="0">
                          <a:solidFill>
                            <a:schemeClr val="dk1"/>
                          </a:solidFill>
                          <a:effectLst/>
                          <a:latin typeface="华文楷体" panose="02010600040101010101" pitchFamily="2" charset="-122"/>
                          <a:ea typeface="华文楷体" panose="02010600040101010101" pitchFamily="2" charset="-122"/>
                          <a:cs typeface="+mn-cs"/>
                        </a:rPr>
                        <a:t>3</a:t>
                      </a:r>
                      <a:r>
                        <a:rPr lang="zh-CN" sz="2000" kern="100" dirty="0">
                          <a:solidFill>
                            <a:schemeClr val="dk1"/>
                          </a:solidFill>
                          <a:effectLst/>
                          <a:latin typeface="华文楷体" panose="02010600040101010101" pitchFamily="2" charset="-122"/>
                          <a:ea typeface="华文楷体" panose="02010600040101010101" pitchFamily="2" charset="-122"/>
                          <a:cs typeface="+mn-cs"/>
                        </a:rPr>
                        <a:t>次核酸检测无社会面感染者后，间隔</a:t>
                      </a:r>
                      <a:r>
                        <a:rPr lang="en-US" sz="2000" kern="100" dirty="0">
                          <a:solidFill>
                            <a:schemeClr val="dk1"/>
                          </a:solidFill>
                          <a:effectLst/>
                          <a:latin typeface="华文楷体" panose="02010600040101010101" pitchFamily="2" charset="-122"/>
                          <a:ea typeface="华文楷体" panose="02010600040101010101" pitchFamily="2" charset="-122"/>
                          <a:cs typeface="+mn-cs"/>
                        </a:rPr>
                        <a:t>3</a:t>
                      </a:r>
                      <a:r>
                        <a:rPr lang="zh-CN" sz="2000" kern="100" dirty="0">
                          <a:solidFill>
                            <a:schemeClr val="dk1"/>
                          </a:solidFill>
                          <a:effectLst/>
                          <a:latin typeface="华文楷体" panose="02010600040101010101" pitchFamily="2" charset="-122"/>
                          <a:ea typeface="华文楷体" panose="02010600040101010101" pitchFamily="2" charset="-122"/>
                          <a:cs typeface="+mn-cs"/>
                        </a:rPr>
                        <a:t>天再开展</a:t>
                      </a:r>
                      <a:r>
                        <a:rPr lang="en-US" sz="2000" kern="100" dirty="0">
                          <a:solidFill>
                            <a:schemeClr val="dk1"/>
                          </a:solidFill>
                          <a:effectLst/>
                          <a:latin typeface="华文楷体" panose="02010600040101010101" pitchFamily="2" charset="-122"/>
                          <a:ea typeface="华文楷体" panose="02010600040101010101" pitchFamily="2" charset="-122"/>
                          <a:cs typeface="+mn-cs"/>
                        </a:rPr>
                        <a:t>1</a:t>
                      </a:r>
                      <a:r>
                        <a:rPr lang="zh-CN" sz="2000" kern="100" dirty="0">
                          <a:solidFill>
                            <a:schemeClr val="dk1"/>
                          </a:solidFill>
                          <a:effectLst/>
                          <a:latin typeface="华文楷体" panose="02010600040101010101" pitchFamily="2" charset="-122"/>
                          <a:ea typeface="华文楷体" panose="02010600040101010101" pitchFamily="2" charset="-122"/>
                          <a:cs typeface="+mn-cs"/>
                        </a:rPr>
                        <a:t>次全员核酸检测</a:t>
                      </a:r>
                      <a:r>
                        <a:rPr lang="zh-CN" altLang="en-US" sz="2000" kern="100" dirty="0">
                          <a:solidFill>
                            <a:schemeClr val="dk1"/>
                          </a:solidFill>
                          <a:effectLst/>
                          <a:latin typeface="华文楷体" panose="02010600040101010101" pitchFamily="2" charset="-122"/>
                          <a:ea typeface="华文楷体" panose="02010600040101010101" pitchFamily="2" charset="-122"/>
                          <a:cs typeface="+mn-cs"/>
                        </a:rPr>
                        <a:t>；</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无社会面感染者可停止全员核酸检测。</a:t>
                      </a: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437">
                <a:tc>
                  <a:txBody>
                    <a:bodyPr/>
                    <a:lstStyle/>
                    <a:p>
                      <a:pPr marL="0" indent="0" algn="l" defTabSz="914400" rtl="0" eaLnBrk="1" latinLnBrk="0" hangingPunct="1">
                        <a:lnSpc>
                          <a:spcPts val="2100"/>
                        </a:lnSpc>
                        <a:spcAft>
                          <a:spcPts val="0"/>
                        </a:spcAft>
                        <a:buFont typeface="Arial" panose="020B0604020202020204" pitchFamily="34" charset="0"/>
                        <a:buNone/>
                      </a:pPr>
                      <a:r>
                        <a:rPr lang="zh-CN" sz="2000" kern="100" dirty="0">
                          <a:solidFill>
                            <a:schemeClr val="dk1"/>
                          </a:solidFill>
                          <a:effectLst/>
                          <a:latin typeface="华文楷体" panose="02010600040101010101" pitchFamily="2" charset="-122"/>
                          <a:ea typeface="华文楷体" panose="02010600040101010101" pitchFamily="2" charset="-122"/>
                          <a:cs typeface="+mn-cs"/>
                        </a:rPr>
                        <a:t>疫情波及多个乡镇时</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100"/>
                        </a:lnSpc>
                        <a:spcBef>
                          <a:spcPts val="0"/>
                        </a:spcBef>
                        <a:spcAft>
                          <a:spcPts val="0"/>
                        </a:spcAft>
                        <a:buClrTx/>
                        <a:buSzTx/>
                        <a:buFont typeface="Arial" panose="020B0604020202020204" pitchFamily="34" charset="0"/>
                        <a:buNone/>
                        <a:defRPr/>
                      </a:pPr>
                      <a:r>
                        <a:rPr lang="zh-CN" altLang="zh-CN" sz="2000" kern="100" dirty="0">
                          <a:solidFill>
                            <a:schemeClr val="dk1"/>
                          </a:solidFill>
                          <a:effectLst/>
                          <a:latin typeface="华文楷体" panose="02010600040101010101" pitchFamily="2" charset="-122"/>
                          <a:ea typeface="华文楷体" panose="02010600040101010101" pitchFamily="2" charset="-122"/>
                          <a:cs typeface="+mn-cs"/>
                        </a:rPr>
                        <a:t>基于流调研判，扩大范围开展全员核酸检测。</a:t>
                      </a:r>
                    </a:p>
                    <a:p>
                      <a:pPr marL="285750" indent="-285750" algn="l" defTabSz="914400" rtl="0" eaLnBrk="1" latinLnBrk="0" hangingPunct="1">
                        <a:lnSpc>
                          <a:spcPts val="2100"/>
                        </a:lnSpc>
                        <a:spcAft>
                          <a:spcPts val="0"/>
                        </a:spcAft>
                        <a:buFont typeface="Arial" panose="020B0604020202020204" pitchFamily="34" charset="0"/>
                        <a:buChar char="•"/>
                      </a:pPr>
                      <a:endParaRPr lang="zh-CN" sz="20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2100"/>
                        </a:lnSpc>
                        <a:spcAft>
                          <a:spcPts val="0"/>
                        </a:spcAft>
                        <a:buFont typeface="Arial" panose="020B0604020202020204" pitchFamily="34" charset="0"/>
                        <a:buNone/>
                      </a:pPr>
                      <a:r>
                        <a:rPr lang="zh-CN" sz="2000" kern="100" dirty="0">
                          <a:solidFill>
                            <a:schemeClr val="dk1"/>
                          </a:solidFill>
                          <a:effectLst/>
                          <a:latin typeface="华文楷体" panose="02010600040101010101" pitchFamily="2" charset="-122"/>
                          <a:ea typeface="华文楷体" panose="02010600040101010101" pitchFamily="2" charset="-122"/>
                          <a:cs typeface="+mn-cs"/>
                        </a:rPr>
                        <a:t>原则上每日开展</a:t>
                      </a:r>
                      <a:r>
                        <a:rPr lang="en-US" sz="2000" kern="100" dirty="0">
                          <a:solidFill>
                            <a:schemeClr val="dk1"/>
                          </a:solidFill>
                          <a:effectLst/>
                          <a:latin typeface="华文楷体" panose="02010600040101010101" pitchFamily="2" charset="-122"/>
                          <a:ea typeface="华文楷体" panose="02010600040101010101" pitchFamily="2" charset="-122"/>
                          <a:cs typeface="+mn-cs"/>
                        </a:rPr>
                        <a:t>1</a:t>
                      </a:r>
                      <a:r>
                        <a:rPr lang="zh-CN" sz="2000" kern="100" dirty="0">
                          <a:solidFill>
                            <a:schemeClr val="dk1"/>
                          </a:solidFill>
                          <a:effectLst/>
                          <a:latin typeface="华文楷体" panose="02010600040101010101" pitchFamily="2" charset="-122"/>
                          <a:ea typeface="华文楷体" panose="02010600040101010101" pitchFamily="2" charset="-122"/>
                          <a:cs typeface="+mn-cs"/>
                        </a:rPr>
                        <a:t>次全员核酸检测</a:t>
                      </a:r>
                    </a:p>
                  </a:txBody>
                  <a:tcPr marL="6191" marR="6191" marT="6191" marB="6191"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连续</a:t>
                      </a:r>
                      <a:r>
                        <a:rPr lang="en-US" sz="2000" kern="100" dirty="0">
                          <a:solidFill>
                            <a:schemeClr val="dk1"/>
                          </a:solidFill>
                          <a:effectLst/>
                          <a:latin typeface="华文楷体" panose="02010600040101010101" pitchFamily="2" charset="-122"/>
                          <a:ea typeface="华文楷体" panose="02010600040101010101" pitchFamily="2" charset="-122"/>
                          <a:cs typeface="+mn-cs"/>
                        </a:rPr>
                        <a:t>3</a:t>
                      </a:r>
                      <a:r>
                        <a:rPr lang="zh-CN" sz="2000" kern="100" dirty="0">
                          <a:solidFill>
                            <a:schemeClr val="dk1"/>
                          </a:solidFill>
                          <a:effectLst/>
                          <a:latin typeface="华文楷体" panose="02010600040101010101" pitchFamily="2" charset="-122"/>
                          <a:ea typeface="华文楷体" panose="02010600040101010101" pitchFamily="2" charset="-122"/>
                          <a:cs typeface="+mn-cs"/>
                        </a:rPr>
                        <a:t>次核酸检测无社会面感染者</a:t>
                      </a:r>
                      <a:r>
                        <a:rPr lang="zh-CN" altLang="en-US" sz="2000" kern="100" dirty="0">
                          <a:solidFill>
                            <a:schemeClr val="dk1"/>
                          </a:solidFill>
                          <a:effectLst/>
                          <a:latin typeface="华文楷体" panose="02010600040101010101" pitchFamily="2" charset="-122"/>
                          <a:ea typeface="华文楷体" panose="02010600040101010101" pitchFamily="2" charset="-122"/>
                          <a:cs typeface="+mn-cs"/>
                        </a:rPr>
                        <a:t>；</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可停止全员核酸检测。</a:t>
                      </a: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611560" y="1412776"/>
            <a:ext cx="2880828" cy="477054"/>
          </a:xfrm>
          <a:prstGeom prst="rect">
            <a:avLst/>
          </a:prstGeom>
        </p:spPr>
        <p:txBody>
          <a:bodyPr wrap="square">
            <a:spAutoFit/>
          </a:bodyPr>
          <a:lstStyle/>
          <a:p>
            <a:pPr marL="342900" indent="-342900" algn="just">
              <a:lnSpc>
                <a:spcPts val="3000"/>
              </a:lnSpc>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仿宋_GB2312"/>
              </a:rPr>
              <a:t>农村地区</a:t>
            </a: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700808"/>
            <a:ext cx="8136904" cy="3785652"/>
          </a:xfrm>
          <a:prstGeom prst="rect">
            <a:avLst/>
          </a:prstGeom>
        </p:spPr>
        <p:txBody>
          <a:bodyPr wrap="square">
            <a:spAutoFit/>
          </a:bodyPr>
          <a:lstStyle/>
          <a:p>
            <a:pPr marL="285750" indent="-285750" algn="just">
              <a:lnSpc>
                <a:spcPts val="3600"/>
              </a:lnSpc>
              <a:spcBef>
                <a:spcPts val="600"/>
              </a:spcBef>
              <a:spcAft>
                <a:spcPts val="600"/>
              </a:spcAft>
              <a:buFont typeface="Wingdings" panose="05000000000000000000" pitchFamily="2" charset="2"/>
              <a:buChar char="Ø"/>
            </a:pP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增加</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转运前的组织管理内容</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，建立转运工作机制，明确车辆储备要求。</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285750" indent="-285750" algn="just">
              <a:lnSpc>
                <a:spcPts val="3600"/>
              </a:lnSpc>
              <a:spcBef>
                <a:spcPts val="600"/>
              </a:spcBef>
              <a:spcAft>
                <a:spcPts val="600"/>
              </a:spcAft>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仿宋_GB2312"/>
              </a:rPr>
              <a:t>确诊病例和无症状感染者发现后应立即转运至定点医疗机构或方舱医院进行治疗或隔离观察</a:t>
            </a:r>
            <a:r>
              <a:rPr lang="zh-CN" altLang="en-US" sz="2400" kern="100" dirty="0">
                <a:latin typeface="华文楷体" panose="02010600040101010101" pitchFamily="2" charset="-122"/>
                <a:ea typeface="华文楷体" panose="02010600040101010101" pitchFamily="2" charset="-122"/>
                <a:cs typeface="仿宋_GB2312"/>
              </a:rPr>
              <a:t>。</a:t>
            </a:r>
            <a:endPar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285750" indent="-285750" algn="just">
              <a:lnSpc>
                <a:spcPts val="3600"/>
              </a:lnSpc>
              <a:spcBef>
                <a:spcPts val="600"/>
              </a:spcBef>
              <a:spcAft>
                <a:spcPts val="600"/>
              </a:spcAft>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细化</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密切接触者</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转运流程</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400" kern="100" dirty="0">
                <a:latin typeface="华文楷体" panose="02010600040101010101" pitchFamily="2" charset="-122"/>
                <a:ea typeface="华文楷体" panose="02010600040101010101" pitchFamily="2" charset="-122"/>
                <a:cs typeface="仿宋_GB2312"/>
              </a:rPr>
              <a:t>应安排专用车辆在</a:t>
            </a:r>
            <a:r>
              <a:rPr lang="en-US" altLang="zh-CN" sz="2400" kern="100" dirty="0">
                <a:latin typeface="华文楷体" panose="02010600040101010101" pitchFamily="2" charset="-122"/>
                <a:ea typeface="华文楷体" panose="02010600040101010101" pitchFamily="2" charset="-122"/>
                <a:cs typeface="仿宋_GB2312"/>
              </a:rPr>
              <a:t>8</a:t>
            </a:r>
            <a:r>
              <a:rPr lang="zh-CN" altLang="zh-CN" sz="2400" kern="100" dirty="0">
                <a:latin typeface="华文楷体" panose="02010600040101010101" pitchFamily="2" charset="-122"/>
                <a:ea typeface="华文楷体" panose="02010600040101010101" pitchFamily="2" charset="-122"/>
                <a:cs typeface="仿宋_GB2312"/>
              </a:rPr>
              <a:t>小时内转运至集中隔离场所</a:t>
            </a:r>
            <a:r>
              <a:rPr lang="zh-CN" altLang="en-US" sz="2400" kern="100" dirty="0">
                <a:latin typeface="华文楷体" panose="02010600040101010101" pitchFamily="2" charset="-122"/>
                <a:ea typeface="华文楷体" panose="02010600040101010101" pitchFamily="2" charset="-122"/>
                <a:cs typeface="仿宋_GB2312"/>
              </a:rPr>
              <a:t>。</a:t>
            </a:r>
            <a:endParaRPr lang="en-US" altLang="zh-CN" sz="2400" kern="100" dirty="0">
              <a:latin typeface="华文楷体" panose="02010600040101010101" pitchFamily="2" charset="-122"/>
              <a:ea typeface="华文楷体" panose="02010600040101010101" pitchFamily="2" charset="-122"/>
              <a:cs typeface="仿宋_GB2312"/>
            </a:endParaRPr>
          </a:p>
          <a:p>
            <a:pPr marL="285750" indent="-285750" algn="just">
              <a:lnSpc>
                <a:spcPts val="3600"/>
              </a:lnSpc>
              <a:spcBef>
                <a:spcPts val="600"/>
              </a:spcBef>
              <a:spcAft>
                <a:spcPts val="600"/>
              </a:spcAft>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仿宋_GB2312"/>
              </a:rPr>
              <a:t>坚决杜绝将核酸阳性人员与</a:t>
            </a:r>
            <a:r>
              <a:rPr lang="zh-CN" altLang="en-US" sz="2400" kern="100" dirty="0">
                <a:latin typeface="华文楷体" panose="02010600040101010101" pitchFamily="2" charset="-122"/>
                <a:ea typeface="华文楷体" panose="02010600040101010101" pitchFamily="2" charset="-122"/>
                <a:cs typeface="仿宋_GB2312"/>
              </a:rPr>
              <a:t>密切接触者同车</a:t>
            </a:r>
            <a:r>
              <a:rPr lang="zh-CN" altLang="zh-CN" sz="2400" kern="100" dirty="0">
                <a:latin typeface="华文楷体" panose="02010600040101010101" pitchFamily="2" charset="-122"/>
                <a:ea typeface="华文楷体" panose="02010600040101010101" pitchFamily="2" charset="-122"/>
                <a:cs typeface="仿宋_GB2312"/>
              </a:rPr>
              <a:t>转运。</a:t>
            </a:r>
            <a:endParaRPr lang="zh-CN" alt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 name="矩形 2"/>
          <p:cNvSpPr/>
          <p:nvPr/>
        </p:nvSpPr>
        <p:spPr>
          <a:xfrm>
            <a:off x="2411760" y="404664"/>
            <a:ext cx="3068469" cy="584775"/>
          </a:xfrm>
          <a:prstGeom prst="rect">
            <a:avLst/>
          </a:prstGeom>
        </p:spPr>
        <p:txBody>
          <a:bodyPr wrap="none">
            <a:spAutoFit/>
          </a:bodyPr>
          <a:lstStyle/>
          <a:p>
            <a:pPr algn="ctr"/>
            <a:r>
              <a:rPr lang="zh-CN" altLang="en-US" sz="3200" b="1" dirty="0">
                <a:solidFill>
                  <a:schemeClr val="accent6"/>
                </a:solidFill>
                <a:latin typeface="黑体" panose="02010609060101010101" pitchFamily="2" charset="-122"/>
                <a:ea typeface="黑体" panose="02010609060101010101" pitchFamily="2" charset="-122"/>
                <a:cs typeface="+mj-cs"/>
              </a:rPr>
              <a:t>（四）人员转运</a:t>
            </a: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340768"/>
            <a:ext cx="8712968" cy="5355312"/>
          </a:xfrm>
          <a:prstGeom prst="rect">
            <a:avLst/>
          </a:prstGeom>
        </p:spPr>
        <p:txBody>
          <a:bodyPr wrap="square">
            <a:spAutoFit/>
          </a:bodyPr>
          <a:lstStyle/>
          <a:p>
            <a:pPr marL="457200" indent="-457200" algn="just">
              <a:spcBef>
                <a:spcPts val="600"/>
              </a:spcBef>
              <a:spcAft>
                <a:spcPts val="600"/>
              </a:spcAft>
              <a:buFont typeface="Wingdings" panose="05000000000000000000" pitchFamily="2" charset="2"/>
              <a:buChar char="Ø"/>
            </a:pP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对</a:t>
            </a:r>
            <a:r>
              <a:rPr lang="zh-CN" altLang="zh-CN" sz="2800" kern="100" dirty="0">
                <a:latin typeface="华文楷体" panose="02010600040101010101" pitchFamily="2" charset="-122"/>
                <a:ea typeface="华文楷体" panose="02010600040101010101" pitchFamily="2" charset="-122"/>
                <a:cs typeface="Times New Roman" panose="02020603050405020304" pitchFamily="18" charset="0"/>
              </a:rPr>
              <a:t>隔离管理的要求补充完善</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8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加强管理措施</a:t>
            </a: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panose="02010600040101010101" pitchFamily="2" charset="-122"/>
                <a:ea typeface="华文楷体" panose="02010600040101010101" pitchFamily="2" charset="-122"/>
              </a:rPr>
              <a:t>明确要求隔离点启动前要进行评估，满足要求后方可启动；</a:t>
            </a:r>
            <a:endParaRPr lang="en-US" altLang="zh-CN" sz="2400" dirty="0">
              <a:latin typeface="华文楷体" panose="02010600040101010101" pitchFamily="2" charset="-122"/>
              <a:ea typeface="华文楷体" panose="02010600040101010101" pitchFamily="2" charset="-122"/>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panose="02010600040101010101" pitchFamily="2" charset="-122"/>
                <a:ea typeface="华文楷体" panose="02010600040101010101" pitchFamily="2" charset="-122"/>
              </a:rPr>
              <a:t>细化了集中隔离人员的管理要求</a:t>
            </a:r>
            <a:r>
              <a:rPr lang="zh-CN" altLang="en-US" sz="2400" dirty="0">
                <a:latin typeface="华文楷体" panose="02010600040101010101" pitchFamily="2" charset="-122"/>
                <a:ea typeface="华文楷体" panose="02010600040101010101" pitchFamily="2" charset="-122"/>
              </a:rPr>
              <a:t>；</a:t>
            </a:r>
            <a:endParaRPr lang="en-US" altLang="zh-CN" sz="2400" dirty="0">
              <a:latin typeface="华文楷体" panose="02010600040101010101" pitchFamily="2" charset="-122"/>
              <a:ea typeface="华文楷体" panose="02010600040101010101" pitchFamily="2" charset="-122"/>
            </a:endParaRPr>
          </a:p>
          <a:p>
            <a:pPr marL="800100" lvl="1" indent="-342900" algn="just">
              <a:spcBef>
                <a:spcPts val="600"/>
              </a:spcBef>
              <a:spcAft>
                <a:spcPts val="600"/>
              </a:spcAft>
              <a:buFont typeface="华文楷体" panose="02010600040101010101" pitchFamily="2" charset="-122"/>
              <a:buChar char="−"/>
            </a:pPr>
            <a:r>
              <a:rPr lang="zh-CN" altLang="zh-CN" sz="2400" dirty="0">
                <a:solidFill>
                  <a:srgbClr val="C00000"/>
                </a:solidFill>
                <a:latin typeface="华文楷体" panose="02010600040101010101" pitchFamily="2" charset="-122"/>
                <a:ea typeface="华文楷体" panose="02010600040101010101" pitchFamily="2" charset="-122"/>
              </a:rPr>
              <a:t>增加</a:t>
            </a:r>
            <a:r>
              <a:rPr lang="zh-CN" altLang="zh-CN" sz="2400" dirty="0">
                <a:latin typeface="华文楷体" panose="02010600040101010101" pitchFamily="2" charset="-122"/>
                <a:ea typeface="华文楷体" panose="02010600040101010101" pitchFamily="2" charset="-122"/>
              </a:rPr>
              <a:t>隔离人员检测阳性后需开展交叉感染风险评估</a:t>
            </a:r>
            <a:r>
              <a:rPr lang="zh-CN" altLang="en-US" sz="2400" dirty="0">
                <a:latin typeface="华文楷体" panose="02010600040101010101" pitchFamily="2" charset="-122"/>
                <a:ea typeface="华文楷体" panose="02010600040101010101" pitchFamily="2" charset="-122"/>
              </a:rPr>
              <a:t>；</a:t>
            </a:r>
            <a:endParaRPr lang="en-US" altLang="zh-CN" sz="2400" dirty="0">
              <a:latin typeface="华文楷体" panose="02010600040101010101" pitchFamily="2" charset="-122"/>
              <a:ea typeface="华文楷体" panose="02010600040101010101" pitchFamily="2" charset="-122"/>
            </a:endParaRPr>
          </a:p>
          <a:p>
            <a:pPr marL="800100" lvl="1" indent="-342900" algn="just">
              <a:spcBef>
                <a:spcPts val="600"/>
              </a:spcBef>
              <a:spcAft>
                <a:spcPts val="600"/>
              </a:spcAft>
              <a:buFont typeface="华文楷体" panose="02010600040101010101" pitchFamily="2" charset="-122"/>
              <a:buChar char="−"/>
            </a:pPr>
            <a:r>
              <a:rPr lang="zh-CN" altLang="en-US" sz="2400" dirty="0">
                <a:solidFill>
                  <a:srgbClr val="C00000"/>
                </a:solidFill>
                <a:latin typeface="华文楷体" panose="02010600040101010101" pitchFamily="2" charset="-122"/>
                <a:ea typeface="华文楷体" panose="02010600040101010101" pitchFamily="2" charset="-122"/>
              </a:rPr>
              <a:t>增加</a:t>
            </a:r>
            <a:r>
              <a:rPr lang="zh-CN" altLang="zh-CN" sz="2400" dirty="0">
                <a:latin typeface="华文楷体" panose="02010600040101010101" pitchFamily="2" charset="-122"/>
                <a:ea typeface="华文楷体" panose="02010600040101010101" pitchFamily="2" charset="-122"/>
              </a:rPr>
              <a:t>解除隔离时需满足“人、物、环境”核酸检测同时阴性</a:t>
            </a:r>
            <a:r>
              <a:rPr lang="zh-CN" altLang="en-US" sz="2400" dirty="0">
                <a:latin typeface="华文楷体" panose="02010600040101010101" pitchFamily="2" charset="-122"/>
                <a:ea typeface="华文楷体" panose="02010600040101010101" pitchFamily="2" charset="-122"/>
              </a:rPr>
              <a:t>；如物品或环境核酸检测阳性，在排除隔离人员感染的可能后，方可解除集中隔离；</a:t>
            </a:r>
            <a:endParaRPr lang="en-US" altLang="zh-CN" sz="2400" dirty="0">
              <a:latin typeface="华文楷体" panose="02010600040101010101" pitchFamily="2" charset="-122"/>
              <a:ea typeface="华文楷体" panose="02010600040101010101" pitchFamily="2" charset="-122"/>
            </a:endParaRPr>
          </a:p>
          <a:p>
            <a:pPr marL="800100" lvl="1" indent="-342900" algn="just">
              <a:spcBef>
                <a:spcPts val="600"/>
              </a:spcBef>
              <a:spcAft>
                <a:spcPts val="600"/>
              </a:spcAft>
              <a:buFont typeface="华文楷体" panose="02010600040101010101" pitchFamily="2" charset="-122"/>
              <a:buChar char="−"/>
            </a:pPr>
            <a:r>
              <a:rPr lang="zh-CN" altLang="en-US" sz="2400" dirty="0">
                <a:solidFill>
                  <a:srgbClr val="C00000"/>
                </a:solidFill>
                <a:latin typeface="华文楷体" panose="02010600040101010101" pitchFamily="2" charset="-122"/>
                <a:ea typeface="华文楷体" panose="02010600040101010101" pitchFamily="2" charset="-122"/>
              </a:rPr>
              <a:t>增加</a:t>
            </a:r>
            <a:r>
              <a:rPr lang="zh-CN" altLang="zh-CN" sz="2400" dirty="0">
                <a:latin typeface="华文楷体" panose="02010600040101010101" pitchFamily="2" charset="-122"/>
                <a:ea typeface="华文楷体" panose="02010600040101010101" pitchFamily="2" charset="-122"/>
              </a:rPr>
              <a:t>解除隔离人员信息流转和规范解除隔离后的注意事项告知等要求</a:t>
            </a:r>
            <a:r>
              <a:rPr lang="zh-CN" altLang="en-US" sz="2400" dirty="0">
                <a:latin typeface="华文楷体" panose="02010600040101010101" pitchFamily="2" charset="-122"/>
                <a:ea typeface="华文楷体" panose="02010600040101010101" pitchFamily="2" charset="-122"/>
              </a:rPr>
              <a:t>；</a:t>
            </a: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gn="just">
              <a:spcBef>
                <a:spcPts val="600"/>
              </a:spcBef>
              <a:spcAft>
                <a:spcPts val="600"/>
              </a:spcAft>
              <a:buFont typeface="Wingdings" panose="05000000000000000000" pitchFamily="2" charset="2"/>
              <a:buChar char="Ø"/>
            </a:pPr>
            <a:r>
              <a:rPr lang="zh-CN" altLang="zh-CN" sz="28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增加居家健康监测指南</a:t>
            </a:r>
            <a:endParaRPr lang="en-US" altLang="zh-CN" sz="28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panose="02010600040101010101" pitchFamily="2" charset="-122"/>
                <a:ea typeface="华文楷体" panose="02010600040101010101" pitchFamily="2" charset="-122"/>
              </a:rPr>
              <a:t>进一步指导各地规范开展居家健康监测</a:t>
            </a:r>
          </a:p>
        </p:txBody>
      </p:sp>
      <p:sp>
        <p:nvSpPr>
          <p:cNvPr id="3" name="TextBox 1"/>
          <p:cNvSpPr txBox="1"/>
          <p:nvPr/>
        </p:nvSpPr>
        <p:spPr>
          <a:xfrm>
            <a:off x="2195736" y="404664"/>
            <a:ext cx="5976664" cy="645160"/>
          </a:xfrm>
          <a:prstGeom prst="rect">
            <a:avLst/>
          </a:prstGeom>
          <a:noFill/>
        </p:spPr>
        <p:txBody>
          <a:bodyPr wrap="square" rtlCol="0">
            <a:spAutoFit/>
          </a:bodyPr>
          <a:lstStyle/>
          <a:p>
            <a:r>
              <a:rPr lang="zh-CN" altLang="en-US" sz="3600" b="1" dirty="0">
                <a:solidFill>
                  <a:schemeClr val="accent6"/>
                </a:solidFill>
                <a:latin typeface="黑体" panose="02010609060101010101" pitchFamily="2" charset="-122"/>
                <a:ea typeface="黑体" panose="02010609060101010101" pitchFamily="2" charset="-122"/>
                <a:cs typeface="+mj-cs"/>
              </a:rPr>
              <a:t>（五）</a:t>
            </a:r>
            <a:r>
              <a:rPr lang="zh-CN" altLang="en-US" sz="3600" b="1" dirty="0">
                <a:solidFill>
                  <a:schemeClr val="accent6"/>
                </a:solidFill>
                <a:latin typeface="黑体" panose="02010609060101010101" pitchFamily="2" charset="-122"/>
                <a:ea typeface="黑体" panose="02010609060101010101" pitchFamily="2" charset="-122"/>
              </a:rPr>
              <a:t>隔离管理-1</a:t>
            </a: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838" y="2276872"/>
            <a:ext cx="8713239" cy="5162201"/>
          </a:xfrm>
          <a:prstGeom prst="rect">
            <a:avLst/>
          </a:prstGeom>
        </p:spPr>
        <p:txBody>
          <a:bodyPr wrap="square">
            <a:noAutofit/>
          </a:bodyPr>
          <a:lstStyle/>
          <a:p>
            <a:pPr marL="800100" lvl="1" indent="-342900" algn="just">
              <a:spcBef>
                <a:spcPts val="600"/>
              </a:spcBef>
              <a:spcAft>
                <a:spcPts val="600"/>
              </a:spcAft>
              <a:buFont typeface="华文楷体" panose="02010600040101010101" pitchFamily="2" charset="-122"/>
              <a:buChar char="−"/>
            </a:pPr>
            <a:r>
              <a:rPr lang="en-US" altLang="zh-CN" sz="2000" dirty="0">
                <a:latin typeface="华文楷体" charset="0"/>
                <a:ea typeface="华文楷体" charset="0"/>
              </a:rPr>
              <a:t> </a:t>
            </a:r>
            <a:r>
              <a:rPr lang="zh-CN" altLang="zh-CN" sz="2000" dirty="0">
                <a:solidFill>
                  <a:srgbClr val="C00000"/>
                </a:solidFill>
                <a:latin typeface="华文楷体" charset="0"/>
                <a:ea typeface="华文楷体" charset="0"/>
              </a:rPr>
              <a:t>集中隔离点工作人员</a:t>
            </a:r>
            <a:r>
              <a:rPr lang="zh-CN" altLang="zh-CN" sz="2000" dirty="0">
                <a:latin typeface="华文楷体" charset="0"/>
                <a:ea typeface="华文楷体" charset="0"/>
              </a:rPr>
              <a:t>检出新冠病毒核酸</a:t>
            </a:r>
            <a:r>
              <a:rPr lang="zh-CN" altLang="zh-CN" sz="2000" dirty="0">
                <a:solidFill>
                  <a:srgbClr val="C00000"/>
                </a:solidFill>
                <a:latin typeface="华文楷体" charset="0"/>
                <a:ea typeface="华文楷体" charset="0"/>
              </a:rPr>
              <a:t>阳性</a:t>
            </a:r>
            <a:r>
              <a:rPr lang="zh-CN" altLang="zh-CN" sz="2000" dirty="0">
                <a:latin typeface="华文楷体" charset="0"/>
                <a:ea typeface="华文楷体" charset="0"/>
              </a:rPr>
              <a:t>；</a:t>
            </a:r>
          </a:p>
          <a:p>
            <a:pPr marL="800100" lvl="1" indent="-342900" algn="just">
              <a:spcBef>
                <a:spcPts val="600"/>
              </a:spcBef>
              <a:spcAft>
                <a:spcPts val="600"/>
              </a:spcAft>
              <a:buFont typeface="华文楷体" panose="02010600040101010101" pitchFamily="2" charset="-122"/>
              <a:buChar char="−"/>
            </a:pPr>
            <a:r>
              <a:rPr lang="zh-CN" altLang="zh-CN" sz="2000" dirty="0">
                <a:solidFill>
                  <a:schemeClr val="tx1"/>
                </a:solidFill>
                <a:latin typeface="华文楷体" charset="0"/>
                <a:ea typeface="华文楷体" charset="0"/>
              </a:rPr>
              <a:t>集中隔离点内同一垂直方向但不同楼层的集中隔离房间发生两例及以上阳性人员，</a:t>
            </a:r>
            <a:r>
              <a:rPr lang="zh-CN" altLang="zh-CN" sz="2000" dirty="0">
                <a:latin typeface="华文楷体" charset="0"/>
                <a:ea typeface="华文楷体" charset="0"/>
              </a:rPr>
              <a:t>阳性人员的检出时间间隔在</a:t>
            </a:r>
            <a:r>
              <a:rPr lang="zh-CN" altLang="en-US" sz="2000" dirty="0">
                <a:solidFill>
                  <a:srgbClr val="C00000"/>
                </a:solidFill>
                <a:latin typeface="华文楷体" charset="0"/>
                <a:ea typeface="华文楷体" charset="0"/>
              </a:rPr>
              <a:t>一</a:t>
            </a:r>
            <a:r>
              <a:rPr lang="zh-CN" altLang="zh-CN" sz="2000" dirty="0">
                <a:solidFill>
                  <a:srgbClr val="C00000"/>
                </a:solidFill>
                <a:latin typeface="华文楷体" charset="0"/>
                <a:ea typeface="华文楷体" charset="0"/>
              </a:rPr>
              <a:t>周以内；</a:t>
            </a:r>
          </a:p>
          <a:p>
            <a:pPr marL="800100" lvl="1" indent="-342900" algn="just">
              <a:spcBef>
                <a:spcPts val="600"/>
              </a:spcBef>
              <a:spcAft>
                <a:spcPts val="600"/>
              </a:spcAft>
              <a:buFont typeface="华文楷体" panose="02010600040101010101" pitchFamily="2" charset="-122"/>
              <a:buChar char="−"/>
            </a:pPr>
            <a:r>
              <a:rPr lang="zh-CN" altLang="zh-CN" sz="2000" dirty="0">
                <a:solidFill>
                  <a:schemeClr val="tx1"/>
                </a:solidFill>
                <a:latin typeface="华文楷体" charset="0"/>
                <a:ea typeface="华文楷体" charset="0"/>
              </a:rPr>
              <a:t>集中隔离点内同一楼层出现两例及以上阳性人员，阳性人员的检出时间间隔在</a:t>
            </a:r>
            <a:r>
              <a:rPr lang="zh-CN" altLang="en-US" sz="2000" dirty="0">
                <a:solidFill>
                  <a:srgbClr val="C00000"/>
                </a:solidFill>
                <a:latin typeface="华文楷体" charset="0"/>
                <a:ea typeface="华文楷体" charset="0"/>
              </a:rPr>
              <a:t>一</a:t>
            </a:r>
            <a:r>
              <a:rPr lang="zh-CN" altLang="zh-CN" sz="2000" dirty="0">
                <a:solidFill>
                  <a:srgbClr val="C00000"/>
                </a:solidFill>
                <a:latin typeface="华文楷体" charset="0"/>
                <a:ea typeface="华文楷体" charset="0"/>
              </a:rPr>
              <a:t>周以内</a:t>
            </a:r>
            <a:r>
              <a:rPr lang="zh-CN" altLang="zh-CN" sz="2000" dirty="0">
                <a:solidFill>
                  <a:schemeClr val="tx1"/>
                </a:solidFill>
                <a:latin typeface="华文楷体" charset="0"/>
                <a:ea typeface="华文楷体" charset="0"/>
              </a:rPr>
              <a:t>；</a:t>
            </a:r>
          </a:p>
          <a:p>
            <a:pPr marL="800100" lvl="1" indent="-342900" algn="just">
              <a:spcBef>
                <a:spcPts val="600"/>
              </a:spcBef>
              <a:spcAft>
                <a:spcPts val="600"/>
              </a:spcAft>
              <a:buFont typeface="华文楷体" panose="02010600040101010101" pitchFamily="2" charset="-122"/>
              <a:buChar char="−"/>
            </a:pPr>
            <a:r>
              <a:rPr lang="zh-CN" altLang="zh-CN" sz="2000" dirty="0">
                <a:solidFill>
                  <a:schemeClr val="tx1"/>
                </a:solidFill>
                <a:latin typeface="华文楷体" charset="0"/>
                <a:ea typeface="华文楷体" charset="0"/>
              </a:rPr>
              <a:t>包括但不限于在集中隔离点相互串门、交流，采样人员在采样过程中消毒不到位等情况；</a:t>
            </a:r>
          </a:p>
          <a:p>
            <a:pPr marL="800100" lvl="1" indent="-342900" algn="just">
              <a:spcBef>
                <a:spcPts val="600"/>
              </a:spcBef>
              <a:spcAft>
                <a:spcPts val="600"/>
              </a:spcAft>
              <a:buFont typeface="华文楷体" panose="02010600040101010101" pitchFamily="2" charset="-122"/>
              <a:buChar char="−"/>
            </a:pPr>
            <a:r>
              <a:rPr lang="zh-CN" altLang="zh-CN" sz="2000" dirty="0">
                <a:solidFill>
                  <a:schemeClr val="tx1"/>
                </a:solidFill>
                <a:latin typeface="华文楷体" charset="0"/>
                <a:ea typeface="华文楷体" charset="0"/>
              </a:rPr>
              <a:t>集中隔离医学观察人员</a:t>
            </a:r>
            <a:r>
              <a:rPr lang="zh-CN" altLang="en-US" sz="2000" dirty="0">
                <a:solidFill>
                  <a:schemeClr val="tx1"/>
                </a:solidFill>
                <a:latin typeface="华文楷体" charset="0"/>
                <a:ea typeface="华文楷体" charset="0"/>
              </a:rPr>
              <a:t>解除集中隔离</a:t>
            </a:r>
            <a:r>
              <a:rPr lang="zh-CN" altLang="zh-CN" sz="2000" dirty="0">
                <a:solidFill>
                  <a:schemeClr val="tx1"/>
                </a:solidFill>
                <a:latin typeface="华文楷体" charset="0"/>
                <a:ea typeface="华文楷体" charset="0"/>
              </a:rPr>
              <a:t>后首次检出新冠病毒核酸阳性</a:t>
            </a:r>
            <a:r>
              <a:rPr lang="zh-CN" altLang="en-US" sz="2000" dirty="0">
                <a:solidFill>
                  <a:schemeClr val="tx1"/>
                </a:solidFill>
                <a:latin typeface="华文楷体" charset="0"/>
                <a:ea typeface="华文楷体" charset="0"/>
              </a:rPr>
              <a:t>。</a:t>
            </a:r>
            <a:endParaRPr lang="zh-CN" altLang="zh-CN" sz="2400" dirty="0">
              <a:latin typeface="华文楷体" panose="02010600040101010101" pitchFamily="2" charset="-122"/>
              <a:ea typeface="华文楷体" panose="02010600040101010101" pitchFamily="2" charset="-122"/>
            </a:endParaRPr>
          </a:p>
        </p:txBody>
      </p:sp>
      <p:sp>
        <p:nvSpPr>
          <p:cNvPr id="3" name="TextBox 1"/>
          <p:cNvSpPr txBox="1"/>
          <p:nvPr/>
        </p:nvSpPr>
        <p:spPr>
          <a:xfrm>
            <a:off x="2195736" y="404664"/>
            <a:ext cx="5976664" cy="645160"/>
          </a:xfrm>
          <a:prstGeom prst="rect">
            <a:avLst/>
          </a:prstGeom>
          <a:noFill/>
        </p:spPr>
        <p:txBody>
          <a:bodyPr wrap="square" rtlCol="0">
            <a:spAutoFit/>
          </a:bodyPr>
          <a:lstStyle/>
          <a:p>
            <a:r>
              <a:rPr lang="zh-CN" altLang="en-US" sz="3600" b="1" dirty="0">
                <a:solidFill>
                  <a:schemeClr val="accent6"/>
                </a:solidFill>
                <a:latin typeface="黑体" panose="02010609060101010101" pitchFamily="2" charset="-122"/>
                <a:ea typeface="黑体" panose="02010609060101010101" pitchFamily="2" charset="-122"/>
                <a:cs typeface="+mj-cs"/>
              </a:rPr>
              <a:t>（五）隔离管理</a:t>
            </a:r>
            <a:r>
              <a:rPr lang="en-US" altLang="zh-CN" sz="3600" b="1" dirty="0">
                <a:solidFill>
                  <a:schemeClr val="accent6"/>
                </a:solidFill>
                <a:latin typeface="黑体" panose="02010609060101010101" pitchFamily="2" charset="-122"/>
                <a:ea typeface="黑体" panose="02010609060101010101" pitchFamily="2" charset="-122"/>
                <a:cs typeface="+mj-cs"/>
              </a:rPr>
              <a:t>-2</a:t>
            </a:r>
            <a:endParaRPr lang="zh-CN" altLang="en-US" sz="3600" b="1" dirty="0">
              <a:solidFill>
                <a:schemeClr val="accent6"/>
              </a:solidFill>
              <a:latin typeface="黑体" panose="02010609060101010101" pitchFamily="2" charset="-122"/>
              <a:ea typeface="黑体" panose="02010609060101010101" pitchFamily="2" charset="-122"/>
              <a:cs typeface="+mj-cs"/>
            </a:endParaRPr>
          </a:p>
        </p:txBody>
      </p:sp>
      <p:sp>
        <p:nvSpPr>
          <p:cNvPr id="4" name="文本框 3"/>
          <p:cNvSpPr txBox="1"/>
          <p:nvPr userDrawn="1"/>
        </p:nvSpPr>
        <p:spPr>
          <a:xfrm>
            <a:off x="323528" y="1340768"/>
            <a:ext cx="8355860" cy="829945"/>
          </a:xfrm>
          <a:prstGeom prst="rect">
            <a:avLst/>
          </a:prstGeom>
        </p:spPr>
        <p:txBody>
          <a:bodyPr wrap="square" rtlCol="0">
            <a:spAutoFit/>
          </a:bodyPr>
          <a:lstStyle/>
          <a:p>
            <a:pPr marL="342900" indent="-342900">
              <a:buFont typeface="Wingdings" panose="05000000000000000000" pitchFamily="2" charset="2"/>
              <a:buChar char="Ø"/>
            </a:pPr>
            <a:r>
              <a:rPr lang="zh-CN" altLang="en-US" sz="2400" kern="100" dirty="0">
                <a:latin typeface="华文楷体" charset="0"/>
                <a:ea typeface="华文楷体" charset="0"/>
                <a:cs typeface="Times New Roman" panose="02020603050405020304" pitchFamily="18" charset="0"/>
                <a:sym typeface="+mn-ea"/>
              </a:rPr>
              <a:t>隔离点出现阳性人员后</a:t>
            </a:r>
            <a:r>
              <a:rPr lang="zh-CN" altLang="en-US" sz="2400" kern="100" dirty="0">
                <a:latin typeface="华文楷体" charset="0"/>
                <a:ea typeface="华文楷体" charset="0"/>
                <a:sym typeface="+mn-ea"/>
              </a:rPr>
              <a:t>，</a:t>
            </a:r>
            <a:r>
              <a:rPr lang="zh-CN" altLang="en-US" sz="2400" kern="100" dirty="0">
                <a:solidFill>
                  <a:schemeClr val="tx1"/>
                </a:solidFill>
                <a:latin typeface="华文楷体" charset="0"/>
                <a:ea typeface="华文楷体" charset="0"/>
              </a:rPr>
              <a:t>需排查集中隔离点交叉感染风险，</a:t>
            </a:r>
            <a:r>
              <a:rPr lang="en-US" altLang="zh-CN" sz="2400" kern="100" dirty="0">
                <a:latin typeface="华文楷体" charset="0"/>
                <a:ea typeface="华文楷体" charset="0"/>
                <a:sym typeface="+mn-ea"/>
              </a:rPr>
              <a:t>  </a:t>
            </a:r>
            <a:r>
              <a:rPr lang="zh-CN" altLang="en-US" sz="2400" dirty="0">
                <a:latin typeface="华文楷体" charset="0"/>
                <a:ea typeface="华文楷体" charset="0"/>
                <a:sym typeface="+mn-ea"/>
              </a:rPr>
              <a:t>应特别</a:t>
            </a:r>
            <a:r>
              <a:rPr lang="zh-CN" altLang="en-US" sz="2400" dirty="0">
                <a:solidFill>
                  <a:srgbClr val="C00000"/>
                </a:solidFill>
                <a:latin typeface="华文楷体" charset="0"/>
                <a:ea typeface="华文楷体" charset="0"/>
                <a:sym typeface="+mn-ea"/>
              </a:rPr>
              <a:t>关注以下几种情形</a:t>
            </a:r>
            <a:r>
              <a:rPr lang="zh-CN" altLang="en-US" sz="2400" dirty="0">
                <a:latin typeface="华文楷体" charset="0"/>
                <a:ea typeface="华文楷体" charset="0"/>
                <a:sym typeface="+mn-ea"/>
              </a:rPr>
              <a:t>：</a:t>
            </a:r>
            <a:endParaRPr lang="zh-CN" altLang="en-US" sz="2400" dirty="0"/>
          </a:p>
        </p:txBody>
      </p:sp>
      <p:sp>
        <p:nvSpPr>
          <p:cNvPr id="5" name="矩形 4"/>
          <p:cNvSpPr/>
          <p:nvPr/>
        </p:nvSpPr>
        <p:spPr>
          <a:xfrm>
            <a:off x="323528" y="5589240"/>
            <a:ext cx="8640960" cy="830997"/>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zh-CN" altLang="en-US" sz="2400" kern="100" dirty="0">
                <a:solidFill>
                  <a:srgbClr val="C00000"/>
                </a:solidFill>
                <a:latin typeface="华文楷体" charset="0"/>
                <a:ea typeface="华文楷体" charset="0"/>
                <a:cs typeface="Times New Roman" panose="02020603050405020304" pitchFamily="18" charset="0"/>
              </a:rPr>
              <a:t>如存在交叉感染，风险人员从脱离存在交叉感染风险的环境之日算起，需重新完成</a:t>
            </a:r>
            <a:r>
              <a:rPr lang="en-US" altLang="zh-CN" sz="2400" kern="100" dirty="0">
                <a:solidFill>
                  <a:srgbClr val="C00000"/>
                </a:solidFill>
                <a:latin typeface="华文楷体" charset="0"/>
                <a:ea typeface="华文楷体" charset="0"/>
                <a:cs typeface="Times New Roman" panose="02020603050405020304" pitchFamily="18" charset="0"/>
              </a:rPr>
              <a:t>7</a:t>
            </a:r>
            <a:r>
              <a:rPr lang="zh-CN" altLang="en-US" sz="2400" kern="100" dirty="0">
                <a:solidFill>
                  <a:srgbClr val="C00000"/>
                </a:solidFill>
                <a:latin typeface="华文楷体" charset="0"/>
                <a:ea typeface="华文楷体" charset="0"/>
                <a:cs typeface="Times New Roman" panose="02020603050405020304" pitchFamily="18" charset="0"/>
              </a:rPr>
              <a:t>天集中隔离医学观察。</a:t>
            </a:r>
            <a:endParaRPr lang="zh-CN" altLang="zh-CN" sz="2400" dirty="0">
              <a:solidFill>
                <a:srgbClr val="C00000"/>
              </a:solidFill>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A-文本框 17"/>
          <p:cNvSpPr txBox="1"/>
          <p:nvPr>
            <p:custDataLst>
              <p:tags r:id="rId1"/>
            </p:custDataLst>
          </p:nvPr>
        </p:nvSpPr>
        <p:spPr>
          <a:xfrm>
            <a:off x="2962543" y="620688"/>
            <a:ext cx="2840182" cy="769441"/>
          </a:xfrm>
          <a:prstGeom prst="rect">
            <a:avLst/>
          </a:prstGeom>
          <a:noFill/>
        </p:spPr>
        <p:txBody>
          <a:bodyPr wrap="square">
            <a:spAutoFit/>
          </a:bodyPr>
          <a:lstStyle/>
          <a:p>
            <a:pPr algn="ctr"/>
            <a:r>
              <a:rPr lang="zh-CN" altLang="en-US" sz="4400" b="1" dirty="0">
                <a:solidFill>
                  <a:schemeClr val="accent6"/>
                </a:solidFill>
                <a:latin typeface="黑体" panose="02010609060101010101" pitchFamily="2" charset="-122"/>
                <a:ea typeface="黑体" panose="02010609060101010101" pitchFamily="2" charset="-122"/>
                <a:cs typeface="+mj-cs"/>
              </a:rPr>
              <a:t>目 录</a:t>
            </a:r>
          </a:p>
        </p:txBody>
      </p:sp>
      <p:grpSp>
        <p:nvGrpSpPr>
          <p:cNvPr id="75" name="组合 74"/>
          <p:cNvGrpSpPr/>
          <p:nvPr/>
        </p:nvGrpSpPr>
        <p:grpSpPr>
          <a:xfrm>
            <a:off x="2051720" y="2060848"/>
            <a:ext cx="4237307" cy="848643"/>
            <a:chOff x="1937895" y="2914187"/>
            <a:chExt cx="4237307" cy="848643"/>
          </a:xfrm>
        </p:grpSpPr>
        <p:grpSp>
          <p:nvGrpSpPr>
            <p:cNvPr id="76" name="组合 75"/>
            <p:cNvGrpSpPr/>
            <p:nvPr/>
          </p:nvGrpSpPr>
          <p:grpSpPr>
            <a:xfrm>
              <a:off x="1937895" y="2914187"/>
              <a:ext cx="910823" cy="848643"/>
              <a:chOff x="1937895" y="2914187"/>
              <a:chExt cx="910823" cy="848643"/>
            </a:xfrm>
          </p:grpSpPr>
          <p:grpSp>
            <p:nvGrpSpPr>
              <p:cNvPr id="79" name="组合 78"/>
              <p:cNvGrpSpPr/>
              <p:nvPr/>
            </p:nvGrpSpPr>
            <p:grpSpPr>
              <a:xfrm>
                <a:off x="1937895" y="2914187"/>
                <a:ext cx="792020" cy="805671"/>
                <a:chOff x="1937895" y="2914187"/>
                <a:chExt cx="917664" cy="933480"/>
              </a:xfrm>
            </p:grpSpPr>
            <p:sp>
              <p:nvSpPr>
                <p:cNvPr id="81" name="矩形 80"/>
                <p:cNvSpPr/>
                <p:nvPr/>
              </p:nvSpPr>
              <p:spPr>
                <a:xfrm>
                  <a:off x="1937895" y="2914187"/>
                  <a:ext cx="831621" cy="831621"/>
                </a:xfrm>
                <a:prstGeom prst="rect">
                  <a:avLst/>
                </a:prstGeom>
                <a:noFill/>
                <a:ln w="19050">
                  <a:solidFill>
                    <a:srgbClr val="2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023938" y="3016046"/>
                  <a:ext cx="831621" cy="831621"/>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PA-文本框 17"/>
              <p:cNvSpPr txBox="1"/>
              <p:nvPr>
                <p:custDataLst>
                  <p:tags r:id="rId9"/>
                </p:custDataLst>
              </p:nvPr>
            </p:nvSpPr>
            <p:spPr>
              <a:xfrm>
                <a:off x="2130960" y="2993389"/>
                <a:ext cx="717758" cy="769441"/>
              </a:xfrm>
              <a:prstGeom prst="rect">
                <a:avLst/>
              </a:prstGeom>
              <a:noFill/>
            </p:spPr>
            <p:txBody>
              <a:bodyPr wrap="square">
                <a:spAutoFit/>
              </a:bodyPr>
              <a:lstStyle/>
              <a:p>
                <a:r>
                  <a:rPr lang="en-US" altLang="zh-CN" sz="4400" b="1" spc="130" dirty="0">
                    <a:solidFill>
                      <a:schemeClr val="bg1"/>
                    </a:solidFill>
                    <a:latin typeface="微软雅黑" panose="020B0503020204020204" pitchFamily="34" charset="-122"/>
                    <a:ea typeface="微软雅黑" panose="020B0503020204020204" pitchFamily="34" charset="-122"/>
                  </a:rPr>
                  <a:t>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77" name="PA-文本框 17"/>
            <p:cNvSpPr txBox="1"/>
            <p:nvPr>
              <p:custDataLst>
                <p:tags r:id="rId8"/>
              </p:custDataLst>
            </p:nvPr>
          </p:nvSpPr>
          <p:spPr>
            <a:xfrm>
              <a:off x="2769516" y="2980674"/>
              <a:ext cx="3405686" cy="646331"/>
            </a:xfrm>
            <a:prstGeom prst="rect">
              <a:avLst/>
            </a:prstGeom>
            <a:noFill/>
          </p:spPr>
          <p:txBody>
            <a:bodyPr wrap="square">
              <a:spAutoFit/>
            </a:bodyPr>
            <a:lstStyle/>
            <a:p>
              <a:r>
                <a:rPr lang="zh-CN" altLang="en-US" sz="3600" spc="130" dirty="0">
                  <a:solidFill>
                    <a:schemeClr val="tx1">
                      <a:lumMod val="75000"/>
                      <a:lumOff val="25000"/>
                    </a:schemeClr>
                  </a:solidFill>
                  <a:latin typeface="楷体" panose="02010609060101010101" pitchFamily="49" charset="-122"/>
                  <a:ea typeface="楷体" panose="02010609060101010101" pitchFamily="49" charset="-122"/>
                </a:rPr>
                <a:t>总体思路</a:t>
              </a:r>
            </a:p>
          </p:txBody>
        </p:sp>
      </p:grpSp>
      <p:grpSp>
        <p:nvGrpSpPr>
          <p:cNvPr id="83" name="组合 82"/>
          <p:cNvGrpSpPr/>
          <p:nvPr/>
        </p:nvGrpSpPr>
        <p:grpSpPr>
          <a:xfrm>
            <a:off x="2034706" y="2998941"/>
            <a:ext cx="5040489" cy="848643"/>
            <a:chOff x="1937895" y="2914187"/>
            <a:chExt cx="5040489" cy="848643"/>
          </a:xfrm>
        </p:grpSpPr>
        <p:grpSp>
          <p:nvGrpSpPr>
            <p:cNvPr id="84" name="组合 83"/>
            <p:cNvGrpSpPr/>
            <p:nvPr/>
          </p:nvGrpSpPr>
          <p:grpSpPr>
            <a:xfrm>
              <a:off x="1937895" y="2914187"/>
              <a:ext cx="910823" cy="848643"/>
              <a:chOff x="1937895" y="2914187"/>
              <a:chExt cx="910823" cy="848643"/>
            </a:xfrm>
          </p:grpSpPr>
          <p:grpSp>
            <p:nvGrpSpPr>
              <p:cNvPr id="87" name="组合 86"/>
              <p:cNvGrpSpPr/>
              <p:nvPr/>
            </p:nvGrpSpPr>
            <p:grpSpPr>
              <a:xfrm>
                <a:off x="1937895" y="2914187"/>
                <a:ext cx="792020" cy="805671"/>
                <a:chOff x="1937895" y="2914187"/>
                <a:chExt cx="917664" cy="933480"/>
              </a:xfrm>
            </p:grpSpPr>
            <p:sp>
              <p:nvSpPr>
                <p:cNvPr id="89" name="矩形 88"/>
                <p:cNvSpPr/>
                <p:nvPr/>
              </p:nvSpPr>
              <p:spPr>
                <a:xfrm>
                  <a:off x="1937895" y="2914187"/>
                  <a:ext cx="831621" cy="831621"/>
                </a:xfrm>
                <a:prstGeom prst="rect">
                  <a:avLst/>
                </a:prstGeom>
                <a:noFill/>
                <a:ln w="19050">
                  <a:solidFill>
                    <a:srgbClr val="2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2023938" y="3016046"/>
                  <a:ext cx="831621" cy="831621"/>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PA-文本框 17"/>
              <p:cNvSpPr txBox="1"/>
              <p:nvPr>
                <p:custDataLst>
                  <p:tags r:id="rId7"/>
                </p:custDataLst>
              </p:nvPr>
            </p:nvSpPr>
            <p:spPr>
              <a:xfrm>
                <a:off x="2130960" y="2993389"/>
                <a:ext cx="717758" cy="769441"/>
              </a:xfrm>
              <a:prstGeom prst="rect">
                <a:avLst/>
              </a:prstGeom>
              <a:noFill/>
            </p:spPr>
            <p:txBody>
              <a:bodyPr wrap="square">
                <a:spAutoFit/>
              </a:bodyPr>
              <a:lstStyle/>
              <a:p>
                <a:r>
                  <a:rPr lang="en-US" altLang="zh-CN" sz="4400" b="1" spc="130" dirty="0">
                    <a:solidFill>
                      <a:schemeClr val="bg1"/>
                    </a:solidFill>
                    <a:latin typeface="微软雅黑" panose="020B0503020204020204" pitchFamily="34" charset="-122"/>
                    <a:ea typeface="微软雅黑" panose="020B0503020204020204" pitchFamily="34" charset="-122"/>
                  </a:rPr>
                  <a:t>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85" name="PA-文本框 17"/>
            <p:cNvSpPr txBox="1"/>
            <p:nvPr>
              <p:custDataLst>
                <p:tags r:id="rId6"/>
              </p:custDataLst>
            </p:nvPr>
          </p:nvSpPr>
          <p:spPr>
            <a:xfrm>
              <a:off x="2769516" y="2980674"/>
              <a:ext cx="4208868" cy="646331"/>
            </a:xfrm>
            <a:prstGeom prst="rect">
              <a:avLst/>
            </a:prstGeom>
            <a:noFill/>
          </p:spPr>
          <p:txBody>
            <a:bodyPr wrap="square">
              <a:spAutoFit/>
            </a:bodyPr>
            <a:lstStyle/>
            <a:p>
              <a:r>
                <a:rPr lang="zh-CN" altLang="en-US" sz="3600" spc="130" dirty="0">
                  <a:solidFill>
                    <a:schemeClr val="tx1">
                      <a:lumMod val="75000"/>
                      <a:lumOff val="25000"/>
                    </a:schemeClr>
                  </a:solidFill>
                  <a:latin typeface="楷体" panose="02010609060101010101" pitchFamily="49" charset="-122"/>
                  <a:ea typeface="楷体" panose="02010609060101010101" pitchFamily="49" charset="-122"/>
                </a:rPr>
                <a:t>措施优化调整依据</a:t>
              </a:r>
            </a:p>
          </p:txBody>
        </p:sp>
      </p:grpSp>
      <p:grpSp>
        <p:nvGrpSpPr>
          <p:cNvPr id="91" name="组合 90"/>
          <p:cNvGrpSpPr/>
          <p:nvPr/>
        </p:nvGrpSpPr>
        <p:grpSpPr>
          <a:xfrm>
            <a:off x="2032538" y="3998346"/>
            <a:ext cx="4237306" cy="848643"/>
            <a:chOff x="1937895" y="2914187"/>
            <a:chExt cx="4237306" cy="848643"/>
          </a:xfrm>
        </p:grpSpPr>
        <p:grpSp>
          <p:nvGrpSpPr>
            <p:cNvPr id="92" name="组合 91"/>
            <p:cNvGrpSpPr/>
            <p:nvPr/>
          </p:nvGrpSpPr>
          <p:grpSpPr>
            <a:xfrm>
              <a:off x="1937895" y="2914187"/>
              <a:ext cx="910823" cy="848643"/>
              <a:chOff x="1937895" y="2914187"/>
              <a:chExt cx="910823" cy="848643"/>
            </a:xfrm>
          </p:grpSpPr>
          <p:grpSp>
            <p:nvGrpSpPr>
              <p:cNvPr id="95" name="组合 94"/>
              <p:cNvGrpSpPr/>
              <p:nvPr/>
            </p:nvGrpSpPr>
            <p:grpSpPr>
              <a:xfrm>
                <a:off x="1937895" y="2914187"/>
                <a:ext cx="792020" cy="805671"/>
                <a:chOff x="1937895" y="2914187"/>
                <a:chExt cx="917664" cy="933480"/>
              </a:xfrm>
            </p:grpSpPr>
            <p:sp>
              <p:nvSpPr>
                <p:cNvPr id="97" name="矩形 96"/>
                <p:cNvSpPr/>
                <p:nvPr/>
              </p:nvSpPr>
              <p:spPr>
                <a:xfrm>
                  <a:off x="1937895" y="2914187"/>
                  <a:ext cx="831621" cy="831621"/>
                </a:xfrm>
                <a:prstGeom prst="rect">
                  <a:avLst/>
                </a:prstGeom>
                <a:noFill/>
                <a:ln w="19050">
                  <a:solidFill>
                    <a:srgbClr val="2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2023938" y="3016046"/>
                  <a:ext cx="831621" cy="831621"/>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PA-文本框 17"/>
              <p:cNvSpPr txBox="1"/>
              <p:nvPr>
                <p:custDataLst>
                  <p:tags r:id="rId5"/>
                </p:custDataLst>
              </p:nvPr>
            </p:nvSpPr>
            <p:spPr>
              <a:xfrm>
                <a:off x="2130960" y="2993389"/>
                <a:ext cx="717758" cy="769441"/>
              </a:xfrm>
              <a:prstGeom prst="rect">
                <a:avLst/>
              </a:prstGeom>
              <a:noFill/>
            </p:spPr>
            <p:txBody>
              <a:bodyPr wrap="square">
                <a:spAutoFit/>
              </a:bodyPr>
              <a:lstStyle/>
              <a:p>
                <a:r>
                  <a:rPr lang="en-US" altLang="zh-CN" sz="4400" b="1" spc="130" dirty="0">
                    <a:solidFill>
                      <a:schemeClr val="bg1"/>
                    </a:solidFill>
                    <a:latin typeface="微软雅黑" panose="020B0503020204020204" pitchFamily="34" charset="-122"/>
                    <a:ea typeface="微软雅黑" panose="020B0503020204020204" pitchFamily="34" charset="-122"/>
                  </a:rPr>
                  <a:t>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93" name="PA-文本框 17"/>
            <p:cNvSpPr txBox="1"/>
            <p:nvPr>
              <p:custDataLst>
                <p:tags r:id="rId4"/>
              </p:custDataLst>
            </p:nvPr>
          </p:nvSpPr>
          <p:spPr>
            <a:xfrm>
              <a:off x="2729914" y="2980674"/>
              <a:ext cx="3445287" cy="646331"/>
            </a:xfrm>
            <a:prstGeom prst="rect">
              <a:avLst/>
            </a:prstGeom>
            <a:noFill/>
          </p:spPr>
          <p:txBody>
            <a:bodyPr wrap="square">
              <a:spAutoFit/>
            </a:bodyPr>
            <a:lstStyle/>
            <a:p>
              <a:r>
                <a:rPr lang="zh-CN" altLang="en-US" sz="3600" spc="130" dirty="0">
                  <a:solidFill>
                    <a:schemeClr val="tx1">
                      <a:lumMod val="75000"/>
                      <a:lumOff val="25000"/>
                    </a:schemeClr>
                  </a:solidFill>
                  <a:latin typeface="楷体" panose="02010609060101010101" pitchFamily="49" charset="-122"/>
                  <a:ea typeface="楷体" panose="02010609060101010101" pitchFamily="49" charset="-122"/>
                </a:rPr>
                <a:t>总体框架</a:t>
              </a:r>
            </a:p>
          </p:txBody>
        </p:sp>
      </p:grpSp>
      <p:grpSp>
        <p:nvGrpSpPr>
          <p:cNvPr id="99" name="组合 98"/>
          <p:cNvGrpSpPr/>
          <p:nvPr/>
        </p:nvGrpSpPr>
        <p:grpSpPr>
          <a:xfrm>
            <a:off x="2032538" y="4997751"/>
            <a:ext cx="4237307" cy="848643"/>
            <a:chOff x="1937895" y="2914187"/>
            <a:chExt cx="4237307" cy="848643"/>
          </a:xfrm>
        </p:grpSpPr>
        <p:grpSp>
          <p:nvGrpSpPr>
            <p:cNvPr id="100" name="组合 99"/>
            <p:cNvGrpSpPr/>
            <p:nvPr/>
          </p:nvGrpSpPr>
          <p:grpSpPr>
            <a:xfrm>
              <a:off x="1937895" y="2914187"/>
              <a:ext cx="910823" cy="848643"/>
              <a:chOff x="1937895" y="2914187"/>
              <a:chExt cx="910823" cy="848643"/>
            </a:xfrm>
          </p:grpSpPr>
          <p:grpSp>
            <p:nvGrpSpPr>
              <p:cNvPr id="103" name="组合 102"/>
              <p:cNvGrpSpPr/>
              <p:nvPr/>
            </p:nvGrpSpPr>
            <p:grpSpPr>
              <a:xfrm>
                <a:off x="1937895" y="2914187"/>
                <a:ext cx="792020" cy="805671"/>
                <a:chOff x="1937895" y="2914187"/>
                <a:chExt cx="917664" cy="933480"/>
              </a:xfrm>
            </p:grpSpPr>
            <p:sp>
              <p:nvSpPr>
                <p:cNvPr id="105" name="矩形 104"/>
                <p:cNvSpPr/>
                <p:nvPr/>
              </p:nvSpPr>
              <p:spPr>
                <a:xfrm>
                  <a:off x="1937895" y="2914187"/>
                  <a:ext cx="831621" cy="831621"/>
                </a:xfrm>
                <a:prstGeom prst="rect">
                  <a:avLst/>
                </a:prstGeom>
                <a:noFill/>
                <a:ln w="19050">
                  <a:solidFill>
                    <a:srgbClr val="2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2023938" y="3016046"/>
                  <a:ext cx="831621" cy="831621"/>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 name="PA-文本框 17"/>
              <p:cNvSpPr txBox="1"/>
              <p:nvPr>
                <p:custDataLst>
                  <p:tags r:id="rId3"/>
                </p:custDataLst>
              </p:nvPr>
            </p:nvSpPr>
            <p:spPr>
              <a:xfrm>
                <a:off x="2130960" y="2993389"/>
                <a:ext cx="717758" cy="769441"/>
              </a:xfrm>
              <a:prstGeom prst="rect">
                <a:avLst/>
              </a:prstGeom>
              <a:noFill/>
            </p:spPr>
            <p:txBody>
              <a:bodyPr wrap="square">
                <a:spAutoFit/>
              </a:bodyPr>
              <a:lstStyle/>
              <a:p>
                <a:r>
                  <a:rPr lang="en-US" altLang="zh-CN" sz="4400" b="1" spc="130" dirty="0">
                    <a:solidFill>
                      <a:schemeClr val="bg1"/>
                    </a:solidFill>
                    <a:latin typeface="微软雅黑" panose="020B0503020204020204" pitchFamily="34" charset="-122"/>
                    <a:ea typeface="微软雅黑" panose="020B0503020204020204" pitchFamily="34" charset="-122"/>
                  </a:rPr>
                  <a:t>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101" name="PA-文本框 17"/>
            <p:cNvSpPr txBox="1"/>
            <p:nvPr>
              <p:custDataLst>
                <p:tags r:id="rId2"/>
              </p:custDataLst>
            </p:nvPr>
          </p:nvSpPr>
          <p:spPr>
            <a:xfrm>
              <a:off x="2762088" y="2980674"/>
              <a:ext cx="3413114" cy="646331"/>
            </a:xfrm>
            <a:prstGeom prst="rect">
              <a:avLst/>
            </a:prstGeom>
            <a:noFill/>
          </p:spPr>
          <p:txBody>
            <a:bodyPr wrap="square">
              <a:spAutoFit/>
            </a:bodyPr>
            <a:lstStyle/>
            <a:p>
              <a:r>
                <a:rPr lang="zh-CN" altLang="en-US" sz="3600" spc="130" dirty="0">
                  <a:solidFill>
                    <a:schemeClr val="tx1">
                      <a:lumMod val="75000"/>
                      <a:lumOff val="25000"/>
                    </a:schemeClr>
                  </a:solidFill>
                  <a:latin typeface="楷体" panose="02010609060101010101" pitchFamily="49" charset="-122"/>
                  <a:ea typeface="楷体" panose="02010609060101010101" pitchFamily="49" charset="-122"/>
                </a:rPr>
                <a:t>修订主要内容</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750"/>
                                        <p:tgtEl>
                                          <p:spTgt spid="74"/>
                                        </p:tgtEl>
                                      </p:cBhvr>
                                    </p:animEffect>
                                    <p:anim calcmode="lin" valueType="num">
                                      <p:cBhvr>
                                        <p:cTn id="8" dur="750" fill="hold"/>
                                        <p:tgtEl>
                                          <p:spTgt spid="74"/>
                                        </p:tgtEl>
                                        <p:attrNameLst>
                                          <p:attrName>ppt_x</p:attrName>
                                        </p:attrNameLst>
                                      </p:cBhvr>
                                      <p:tavLst>
                                        <p:tav tm="0">
                                          <p:val>
                                            <p:strVal val="#ppt_x"/>
                                          </p:val>
                                        </p:tav>
                                        <p:tav tm="100000">
                                          <p:val>
                                            <p:strVal val="#ppt_x"/>
                                          </p:val>
                                        </p:tav>
                                      </p:tavLst>
                                    </p:anim>
                                    <p:anim calcmode="lin" valueType="num">
                                      <p:cBhvr>
                                        <p:cTn id="9" dur="75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750"/>
                                        <p:tgtEl>
                                          <p:spTgt spid="75"/>
                                        </p:tgtEl>
                                      </p:cBhvr>
                                    </p:animEffect>
                                    <p:anim calcmode="lin" valueType="num">
                                      <p:cBhvr>
                                        <p:cTn id="14" dur="750" fill="hold"/>
                                        <p:tgtEl>
                                          <p:spTgt spid="75"/>
                                        </p:tgtEl>
                                        <p:attrNameLst>
                                          <p:attrName>ppt_x</p:attrName>
                                        </p:attrNameLst>
                                      </p:cBhvr>
                                      <p:tavLst>
                                        <p:tav tm="0">
                                          <p:val>
                                            <p:strVal val="#ppt_x"/>
                                          </p:val>
                                        </p:tav>
                                        <p:tav tm="100000">
                                          <p:val>
                                            <p:strVal val="#ppt_x"/>
                                          </p:val>
                                        </p:tav>
                                      </p:tavLst>
                                    </p:anim>
                                    <p:anim calcmode="lin" valueType="num">
                                      <p:cBhvr>
                                        <p:cTn id="15" dur="675" decel="100000" fill="hold"/>
                                        <p:tgtEl>
                                          <p:spTgt spid="75"/>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75"/>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750"/>
                                        <p:tgtEl>
                                          <p:spTgt spid="83"/>
                                        </p:tgtEl>
                                      </p:cBhvr>
                                    </p:animEffect>
                                    <p:anim calcmode="lin" valueType="num">
                                      <p:cBhvr>
                                        <p:cTn id="21" dur="750" fill="hold"/>
                                        <p:tgtEl>
                                          <p:spTgt spid="83"/>
                                        </p:tgtEl>
                                        <p:attrNameLst>
                                          <p:attrName>ppt_x</p:attrName>
                                        </p:attrNameLst>
                                      </p:cBhvr>
                                      <p:tavLst>
                                        <p:tav tm="0">
                                          <p:val>
                                            <p:strVal val="#ppt_x"/>
                                          </p:val>
                                        </p:tav>
                                        <p:tav tm="100000">
                                          <p:val>
                                            <p:strVal val="#ppt_x"/>
                                          </p:val>
                                        </p:tav>
                                      </p:tavLst>
                                    </p:anim>
                                    <p:anim calcmode="lin" valueType="num">
                                      <p:cBhvr>
                                        <p:cTn id="22" dur="675" decel="100000" fill="hold"/>
                                        <p:tgtEl>
                                          <p:spTgt spid="83"/>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83"/>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750"/>
                                        <p:tgtEl>
                                          <p:spTgt spid="91"/>
                                        </p:tgtEl>
                                      </p:cBhvr>
                                    </p:animEffect>
                                    <p:anim calcmode="lin" valueType="num">
                                      <p:cBhvr>
                                        <p:cTn id="28" dur="750" fill="hold"/>
                                        <p:tgtEl>
                                          <p:spTgt spid="91"/>
                                        </p:tgtEl>
                                        <p:attrNameLst>
                                          <p:attrName>ppt_x</p:attrName>
                                        </p:attrNameLst>
                                      </p:cBhvr>
                                      <p:tavLst>
                                        <p:tav tm="0">
                                          <p:val>
                                            <p:strVal val="#ppt_x"/>
                                          </p:val>
                                        </p:tav>
                                        <p:tav tm="100000">
                                          <p:val>
                                            <p:strVal val="#ppt_x"/>
                                          </p:val>
                                        </p:tav>
                                      </p:tavLst>
                                    </p:anim>
                                    <p:anim calcmode="lin" valueType="num">
                                      <p:cBhvr>
                                        <p:cTn id="29" dur="675" decel="100000" fill="hold"/>
                                        <p:tgtEl>
                                          <p:spTgt spid="91"/>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91"/>
                                        </p:tgtEl>
                                        <p:attrNameLst>
                                          <p:attrName>ppt_y</p:attrName>
                                        </p:attrNameLst>
                                      </p:cBhvr>
                                      <p:tavLst>
                                        <p:tav tm="0">
                                          <p:val>
                                            <p:strVal val="#ppt_y-.03"/>
                                          </p:val>
                                        </p:tav>
                                        <p:tav tm="100000">
                                          <p:val>
                                            <p:strVal val="#ppt_y"/>
                                          </p:val>
                                        </p:tav>
                                      </p:tavLst>
                                    </p:anim>
                                  </p:childTnLst>
                                </p:cTn>
                              </p:par>
                            </p:childTnLst>
                          </p:cTn>
                        </p:par>
                        <p:par>
                          <p:cTn id="31" fill="hold">
                            <p:stCondLst>
                              <p:cond delay="4000"/>
                            </p:stCondLst>
                            <p:childTnLst>
                              <p:par>
                                <p:cTn id="32" presetID="37" presetClass="entr" presetSubtype="0" fill="hold" nodeType="after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750"/>
                                        <p:tgtEl>
                                          <p:spTgt spid="99"/>
                                        </p:tgtEl>
                                      </p:cBhvr>
                                    </p:animEffect>
                                    <p:anim calcmode="lin" valueType="num">
                                      <p:cBhvr>
                                        <p:cTn id="35" dur="750" fill="hold"/>
                                        <p:tgtEl>
                                          <p:spTgt spid="99"/>
                                        </p:tgtEl>
                                        <p:attrNameLst>
                                          <p:attrName>ppt_x</p:attrName>
                                        </p:attrNameLst>
                                      </p:cBhvr>
                                      <p:tavLst>
                                        <p:tav tm="0">
                                          <p:val>
                                            <p:strVal val="#ppt_x"/>
                                          </p:val>
                                        </p:tav>
                                        <p:tav tm="100000">
                                          <p:val>
                                            <p:strVal val="#ppt_x"/>
                                          </p:val>
                                        </p:tav>
                                      </p:tavLst>
                                    </p:anim>
                                    <p:anim calcmode="lin" valueType="num">
                                      <p:cBhvr>
                                        <p:cTn id="36" dur="675" decel="100000" fill="hold"/>
                                        <p:tgtEl>
                                          <p:spTgt spid="99"/>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1907704" y="188640"/>
            <a:ext cx="5976664" cy="645160"/>
          </a:xfrm>
          <a:prstGeom prst="rect">
            <a:avLst/>
          </a:prstGeom>
          <a:noFill/>
        </p:spPr>
        <p:txBody>
          <a:bodyPr wrap="square" rtlCol="0">
            <a:spAutoFit/>
          </a:bodyPr>
          <a:lstStyle/>
          <a:p>
            <a:r>
              <a:rPr lang="zh-CN" altLang="en-US" sz="3600" b="1" dirty="0">
                <a:solidFill>
                  <a:schemeClr val="accent6"/>
                </a:solidFill>
                <a:latin typeface="黑体" panose="02010609060101010101" pitchFamily="2" charset="-122"/>
                <a:ea typeface="黑体" panose="02010609060101010101" pitchFamily="2" charset="-122"/>
                <a:cs typeface="+mj-cs"/>
              </a:rPr>
              <a:t>（五）隔离管理</a:t>
            </a:r>
            <a:r>
              <a:rPr lang="en-US" altLang="zh-CN" sz="3600" b="1" dirty="0">
                <a:solidFill>
                  <a:schemeClr val="accent6"/>
                </a:solidFill>
                <a:latin typeface="黑体" panose="02010609060101010101" pitchFamily="2" charset="-122"/>
                <a:ea typeface="黑体" panose="02010609060101010101" pitchFamily="2" charset="-122"/>
                <a:cs typeface="+mj-cs"/>
              </a:rPr>
              <a:t>-3</a:t>
            </a:r>
            <a:endParaRPr lang="zh-CN" altLang="en-US" sz="3600" b="1" dirty="0">
              <a:solidFill>
                <a:schemeClr val="accent6"/>
              </a:solidFill>
              <a:latin typeface="黑体" panose="02010609060101010101" pitchFamily="2" charset="-122"/>
              <a:ea typeface="黑体" panose="02010609060101010101" pitchFamily="2" charset="-122"/>
              <a:cs typeface="+mj-cs"/>
            </a:endParaRPr>
          </a:p>
        </p:txBody>
      </p:sp>
      <p:sp>
        <p:nvSpPr>
          <p:cNvPr id="4" name="矩形 3"/>
          <p:cNvSpPr/>
          <p:nvPr/>
        </p:nvSpPr>
        <p:spPr>
          <a:xfrm>
            <a:off x="467544" y="1052736"/>
            <a:ext cx="7998481" cy="2448272"/>
          </a:xfrm>
          <a:prstGeom prst="rect">
            <a:avLst/>
          </a:prstGeom>
        </p:spPr>
        <p:txBody>
          <a:bodyPr wrap="square">
            <a:noAutofit/>
          </a:bodyPr>
          <a:lstStyle/>
          <a:p>
            <a:pPr marL="342900" indent="-342900">
              <a:buFont typeface="Wingdings" panose="05000000000000000000" pitchFamily="2" charset="2"/>
              <a:buChar char="Ø"/>
            </a:pPr>
            <a:r>
              <a:rPr lang="en-US" altLang="zh-CN" sz="2400" kern="100" dirty="0">
                <a:latin typeface="华文楷体" charset="0"/>
                <a:ea typeface="华文楷体" charset="0"/>
                <a:cs typeface="Times New Roman" panose="02020603050405020304" pitchFamily="18" charset="0"/>
              </a:rPr>
              <a:t> </a:t>
            </a:r>
            <a:r>
              <a:rPr lang="zh-CN" altLang="en-US" sz="2400" kern="100" dirty="0">
                <a:latin typeface="华文楷体" charset="0"/>
                <a:ea typeface="华文楷体" charset="0"/>
                <a:cs typeface="Times New Roman" panose="02020603050405020304" pitchFamily="18" charset="0"/>
              </a:rPr>
              <a:t>交叉感染排查：</a:t>
            </a:r>
          </a:p>
          <a:p>
            <a:pPr marL="800100" lvl="1" indent="-342900" algn="just">
              <a:lnSpc>
                <a:spcPts val="1700"/>
              </a:lnSpc>
              <a:spcBef>
                <a:spcPts val="600"/>
              </a:spcBef>
              <a:spcAft>
                <a:spcPts val="600"/>
              </a:spcAft>
              <a:buFont typeface="华文楷体" panose="02010600040101010101" pitchFamily="2" charset="-122"/>
              <a:buChar char="−"/>
            </a:pPr>
            <a:r>
              <a:rPr lang="en-US" altLang="zh-CN" sz="2000" dirty="0">
                <a:solidFill>
                  <a:srgbClr val="C00000"/>
                </a:solidFill>
                <a:latin typeface="华文楷体" charset="0"/>
                <a:ea typeface="华文楷体" charset="0"/>
              </a:rPr>
              <a:t>12</a:t>
            </a:r>
            <a:r>
              <a:rPr lang="zh-CN" altLang="en-US" sz="2000" dirty="0">
                <a:solidFill>
                  <a:srgbClr val="C00000"/>
                </a:solidFill>
                <a:latin typeface="华文楷体" charset="0"/>
                <a:ea typeface="华文楷体" charset="0"/>
              </a:rPr>
              <a:t>小时内启动</a:t>
            </a:r>
            <a:r>
              <a:rPr lang="zh-CN" altLang="en-US" sz="2000" dirty="0">
                <a:solidFill>
                  <a:schemeClr val="tx1"/>
                </a:solidFill>
                <a:latin typeface="华文楷体" charset="0"/>
                <a:ea typeface="华文楷体" charset="0"/>
              </a:rPr>
              <a:t>排查工作</a:t>
            </a:r>
          </a:p>
          <a:p>
            <a:pPr marL="800100" lvl="1" indent="-342900" algn="just">
              <a:lnSpc>
                <a:spcPts val="1700"/>
              </a:lnSpc>
              <a:spcBef>
                <a:spcPts val="600"/>
              </a:spcBef>
              <a:spcAft>
                <a:spcPts val="600"/>
              </a:spcAft>
              <a:buFont typeface="华文楷体" panose="02010600040101010101" pitchFamily="2" charset="-122"/>
              <a:buChar char="−"/>
            </a:pPr>
            <a:r>
              <a:rPr lang="zh-CN" altLang="en-US" sz="2000" dirty="0">
                <a:solidFill>
                  <a:schemeClr val="tx1"/>
                </a:solidFill>
                <a:latin typeface="华文楷体" charset="0"/>
                <a:ea typeface="华文楷体" charset="0"/>
              </a:rPr>
              <a:t>重点调查：</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日常管理流程</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阳性人员集中隔离医学观察期间活动情况</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与其他人员接触情况</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同航班阳性样本溯源情况</a:t>
            </a: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通过现场流行病学调查</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调阅监控录像</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基因测序等手段</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并结合阳性人员的核酸检测</a:t>
            </a:r>
            <a:r>
              <a:rPr lang="en-US" altLang="zh-CN" sz="2000" dirty="0">
                <a:solidFill>
                  <a:schemeClr val="tx1"/>
                </a:solidFill>
                <a:latin typeface="华文楷体" charset="0"/>
                <a:ea typeface="华文楷体" charset="0"/>
              </a:rPr>
              <a:t>Ct</a:t>
            </a:r>
            <a:r>
              <a:rPr lang="zh-CN" altLang="en-US" sz="2000" dirty="0">
                <a:solidFill>
                  <a:schemeClr val="tx1"/>
                </a:solidFill>
                <a:latin typeface="华文楷体" charset="0"/>
                <a:ea typeface="华文楷体" charset="0"/>
              </a:rPr>
              <a:t>值</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临床表现、影像学检查和临床检验</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solidFill>
                  <a:schemeClr val="tx1"/>
                </a:solidFill>
                <a:latin typeface="华文楷体" charset="0"/>
                <a:ea typeface="华文楷体" charset="0"/>
              </a:rPr>
              <a:t>对可能存在流行病学关联的人员在</a:t>
            </a:r>
            <a:r>
              <a:rPr lang="en-US" altLang="zh-CN" sz="2000" dirty="0">
                <a:solidFill>
                  <a:schemeClr val="tx1"/>
                </a:solidFill>
                <a:latin typeface="华文楷体" charset="0"/>
                <a:ea typeface="华文楷体" charset="0"/>
              </a:rPr>
              <a:t>24</a:t>
            </a:r>
            <a:r>
              <a:rPr lang="zh-CN" altLang="en-US" sz="2000" dirty="0">
                <a:solidFill>
                  <a:schemeClr val="tx1"/>
                </a:solidFill>
                <a:latin typeface="华文楷体" charset="0"/>
                <a:ea typeface="华文楷体" charset="0"/>
              </a:rPr>
              <a:t>小时内完成核酸筛查</a:t>
            </a:r>
            <a:endParaRPr lang="en-US" altLang="zh-CN" sz="2000" dirty="0">
              <a:solidFill>
                <a:schemeClr val="tx1"/>
              </a:solidFill>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在消毒之前对隔离场所的公共环境和相关人员的房间进行环境采样检测</a:t>
            </a:r>
            <a:endParaRPr lang="en-US" altLang="zh-CN" sz="2000" dirty="0">
              <a:latin typeface="华文楷体" charset="0"/>
              <a:ea typeface="华文楷体" charset="0"/>
            </a:endParaRPr>
          </a:p>
          <a:p>
            <a:pPr marL="800100" lvl="1" indent="-342900" algn="just">
              <a:spcBef>
                <a:spcPts val="600"/>
              </a:spcBef>
              <a:spcAft>
                <a:spcPts val="600"/>
              </a:spcAft>
              <a:buFont typeface="华文楷体" panose="02010600040101010101" pitchFamily="2" charset="-122"/>
              <a:buChar char="−"/>
            </a:pPr>
            <a:endParaRPr lang="en-US" altLang="zh-CN" sz="1600" kern="100" dirty="0">
              <a:solidFill>
                <a:srgbClr val="00B050"/>
              </a:solidFill>
              <a:latin typeface="华文楷体" charset="0"/>
              <a:ea typeface="华文楷体" charset="0"/>
              <a:cs typeface="Times New Roman" panose="02020603050405020304" pitchFamily="18" charset="0"/>
            </a:endParaRP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5496" y="989722"/>
          <a:ext cx="9036496" cy="5868276"/>
        </p:xfrm>
        <a:graphic>
          <a:graphicData uri="http://schemas.openxmlformats.org/drawingml/2006/table">
            <a:tbl>
              <a:tblPr firstRow="1" bandRow="1">
                <a:tableStyleId>{5C22544A-7EE6-4342-B048-85BDC9FD1C3A}</a:tableStyleId>
              </a:tblPr>
              <a:tblGrid>
                <a:gridCol w="566247"/>
                <a:gridCol w="4064024"/>
                <a:gridCol w="4406225"/>
              </a:tblGrid>
              <a:tr h="654314">
                <a:tc>
                  <a:txBody>
                    <a:bodyPr/>
                    <a:lstStyle/>
                    <a:p>
                      <a:pPr algn="ctr"/>
                      <a:r>
                        <a:rPr lang="zh-CN" altLang="en-US" sz="1800" dirty="0">
                          <a:solidFill>
                            <a:schemeClr val="tx1"/>
                          </a:solidFill>
                          <a:latin typeface="华文楷体" panose="02010600040101010101" pitchFamily="2" charset="-122"/>
                          <a:ea typeface="华文楷体" panose="02010600040101010101" pitchFamily="2" charset="-122"/>
                        </a:rPr>
                        <a:t>序号</a:t>
                      </a:r>
                    </a:p>
                  </a:txBody>
                  <a:tcPr>
                    <a:solidFill>
                      <a:schemeClr val="accent1">
                        <a:lumMod val="90000"/>
                      </a:schemeClr>
                    </a:solidFill>
                  </a:tcPr>
                </a:tc>
                <a:tc>
                  <a:txBody>
                    <a:bodyPr/>
                    <a:lstStyle/>
                    <a:p>
                      <a:pPr algn="ctr"/>
                      <a:r>
                        <a:rPr lang="zh-CN" altLang="en-US" sz="1800" dirty="0">
                          <a:solidFill>
                            <a:schemeClr val="tx1"/>
                          </a:solidFill>
                          <a:latin typeface="华文楷体" panose="02010600040101010101" pitchFamily="2" charset="-122"/>
                          <a:ea typeface="华文楷体" panose="02010600040101010101" pitchFamily="2" charset="-122"/>
                        </a:rPr>
                        <a:t>居家隔离医学观察</a:t>
                      </a:r>
                    </a:p>
                  </a:txBody>
                  <a:tcPr anchor="ctr" anchorCtr="1">
                    <a:solidFill>
                      <a:schemeClr val="accent1">
                        <a:lumMod val="90000"/>
                      </a:schemeClr>
                    </a:solidFill>
                  </a:tcPr>
                </a:tc>
                <a:tc>
                  <a:txBody>
                    <a:bodyPr/>
                    <a:lstStyle/>
                    <a:p>
                      <a:pPr algn="ctr"/>
                      <a:r>
                        <a:rPr lang="zh-CN" altLang="en-US" sz="1800" dirty="0">
                          <a:solidFill>
                            <a:schemeClr val="tx1"/>
                          </a:solidFill>
                          <a:latin typeface="华文楷体" panose="02010600040101010101" pitchFamily="2" charset="-122"/>
                          <a:ea typeface="华文楷体" panose="02010600040101010101" pitchFamily="2" charset="-122"/>
                        </a:rPr>
                        <a:t>居家健康监测</a:t>
                      </a:r>
                    </a:p>
                  </a:txBody>
                  <a:tcPr anchor="ctr" anchorCtr="1">
                    <a:solidFill>
                      <a:schemeClr val="accent1">
                        <a:lumMod val="90000"/>
                      </a:schemeClr>
                    </a:solidFill>
                  </a:tcPr>
                </a:tc>
              </a:tr>
              <a:tr h="84126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kern="1200" dirty="0">
                          <a:solidFill>
                            <a:schemeClr val="tx1"/>
                          </a:solidFill>
                          <a:latin typeface="华文楷体" panose="02010600040101010101" pitchFamily="2" charset="-122"/>
                          <a:ea typeface="华文楷体" panose="02010600040101010101" pitchFamily="2" charset="-122"/>
                          <a:cs typeface="+mn-cs"/>
                        </a:rPr>
                        <a:t>1</a:t>
                      </a:r>
                      <a:endParaRPr lang="zh-CN" altLang="en-US" sz="1600" kern="1200" dirty="0">
                        <a:solidFill>
                          <a:schemeClr val="tx1"/>
                        </a:solidFill>
                        <a:latin typeface="华文楷体" panose="02010600040101010101" pitchFamily="2" charset="-122"/>
                        <a:ea typeface="华文楷体" panose="02010600040101010101" pitchFamily="2" charset="-122"/>
                        <a:cs typeface="+mn-cs"/>
                      </a:endParaRPr>
                    </a:p>
                  </a:txBody>
                  <a:tcPr anchor="ctr" anchorCtr="1">
                    <a:solidFill>
                      <a:schemeClr val="accent3">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最好单独居住。如与家人同住，应单人单间，尽量使用单独卫生间，日常生活、用餐尽量限制在隔离房间内。</a:t>
                      </a:r>
                      <a:endParaRPr lang="zh-CN" altLang="en-US" sz="1600" kern="1200" dirty="0">
                        <a:solidFill>
                          <a:schemeClr val="tx1"/>
                        </a:solidFill>
                        <a:latin typeface="华文楷体" panose="02010600040101010101" pitchFamily="2" charset="-122"/>
                        <a:ea typeface="华文楷体" panose="02010600040101010101" pitchFamily="2" charset="-122"/>
                        <a:cs typeface="+mn-cs"/>
                      </a:endParaRPr>
                    </a:p>
                  </a:txBody>
                  <a:tcPr anchor="ctr" anchorCtr="1">
                    <a:solidFill>
                      <a:schemeClr val="accent3">
                        <a:lumMod val="85000"/>
                      </a:schemeClr>
                    </a:solidFill>
                  </a:tcPr>
                </a:tc>
                <a:tc>
                  <a:txBody>
                    <a:bodyPr/>
                    <a:lstStyle/>
                    <a:p>
                      <a:pPr algn="l"/>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选择在通风较好的房间居住，尽量使用单独卫生间。 </a:t>
                      </a:r>
                    </a:p>
                  </a:txBody>
                  <a:tcPr anchor="ctr" anchorCtr="1">
                    <a:solidFill>
                      <a:schemeClr val="accent3">
                        <a:lumMod val="85000"/>
                      </a:schemeClr>
                    </a:solidFill>
                  </a:tcPr>
                </a:tc>
              </a:tr>
              <a:tr h="841261">
                <a:tc>
                  <a:txBody>
                    <a:bodyPr/>
                    <a:lstStyle/>
                    <a:p>
                      <a:pPr algn="ctr"/>
                      <a:r>
                        <a:rPr lang="en-US" altLang="zh-CN" sz="1600" dirty="0">
                          <a:solidFill>
                            <a:schemeClr val="tx1"/>
                          </a:solidFill>
                          <a:latin typeface="华文楷体" panose="02010600040101010101" pitchFamily="2" charset="-122"/>
                          <a:ea typeface="华文楷体" panose="02010600040101010101" pitchFamily="2" charset="-122"/>
                        </a:rPr>
                        <a:t>2</a:t>
                      </a:r>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c>
                  <a:txBody>
                    <a:bodyPr/>
                    <a:lstStyle/>
                    <a:p>
                      <a:pPr algn="l"/>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与其他家庭成员近距离接触时，必须规范佩戴口罩。</a:t>
                      </a:r>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c>
                  <a:txBody>
                    <a:bodyPr/>
                    <a:lstStyle/>
                    <a:p>
                      <a:pPr algn="l"/>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每天早、晚各测一次体温。一旦出现发热、干咳、乏力、咽痛、嗅（味）觉减退、腹泻等可疑症状，应及时就医。</a:t>
                      </a:r>
                    </a:p>
                  </a:txBody>
                  <a:tcPr anchor="ctr" anchorCtr="1">
                    <a:solidFill>
                      <a:schemeClr val="accent3">
                        <a:lumMod val="85000"/>
                      </a:schemeClr>
                    </a:solidFill>
                  </a:tcPr>
                </a:tc>
              </a:tr>
              <a:tr h="868390">
                <a:tc>
                  <a:txBody>
                    <a:bodyPr/>
                    <a:lstStyle/>
                    <a:p>
                      <a:pPr algn="ctr"/>
                      <a:r>
                        <a:rPr lang="en-US" altLang="zh-CN" sz="1600" dirty="0">
                          <a:solidFill>
                            <a:schemeClr val="tx1"/>
                          </a:solidFill>
                          <a:latin typeface="华文楷体" panose="02010600040101010101" pitchFamily="2" charset="-122"/>
                          <a:ea typeface="华文楷体" panose="02010600040101010101" pitchFamily="2" charset="-122"/>
                        </a:rPr>
                        <a:t>3</a:t>
                      </a:r>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c>
                  <a:txBody>
                    <a:bodyPr/>
                    <a:lstStyle/>
                    <a:p>
                      <a:pPr algn="l"/>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每天早、晚各测一次体温。一旦出现发热、干咳、乏力、咽痛、嗅（味）觉减退、腹泻等可疑症状，应及时报告社区管理人员。</a:t>
                      </a:r>
                    </a:p>
                  </a:txBody>
                  <a:tcPr anchor="ctr" anchorCtr="1">
                    <a:solidFill>
                      <a:schemeClr val="accent3">
                        <a:lumMod val="85000"/>
                      </a:schemeClr>
                    </a:solidFill>
                  </a:tcPr>
                </a:tc>
                <a:tc>
                  <a:txBody>
                    <a:bodyPr/>
                    <a:lstStyle/>
                    <a:p>
                      <a:pPr algn="l"/>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根据防控要求配合完成核酸检测。</a:t>
                      </a:r>
                    </a:p>
                  </a:txBody>
                  <a:tcPr anchor="ctr" anchorCtr="1">
                    <a:solidFill>
                      <a:schemeClr val="accent3">
                        <a:lumMod val="85000"/>
                      </a:schemeClr>
                    </a:solidFill>
                  </a:tcPr>
                </a:tc>
              </a:tr>
              <a:tr h="841261">
                <a:tc>
                  <a:txBody>
                    <a:bodyPr/>
                    <a:lstStyle/>
                    <a:p>
                      <a:pPr algn="ctr"/>
                      <a:r>
                        <a:rPr lang="en-US" altLang="zh-CN" sz="1600" dirty="0">
                          <a:solidFill>
                            <a:schemeClr val="tx1"/>
                          </a:solidFill>
                          <a:latin typeface="华文楷体" panose="02010600040101010101" pitchFamily="2" charset="-122"/>
                          <a:ea typeface="华文楷体" panose="02010600040101010101" pitchFamily="2" charset="-122"/>
                        </a:rPr>
                        <a:t>4</a:t>
                      </a:r>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c>
                  <a:txBody>
                    <a:bodyPr/>
                    <a:lstStyle/>
                    <a:p>
                      <a:pPr algn="l"/>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配合工作人员上门核酸采样。</a:t>
                      </a:r>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c>
                  <a:txBody>
                    <a:bodyPr/>
                    <a:lstStyle/>
                    <a:p>
                      <a:pPr algn="l"/>
                      <a:r>
                        <a:rPr lang="zh-CN" altLang="zh-CN" sz="1600" kern="1200" dirty="0">
                          <a:solidFill>
                            <a:srgbClr val="FF0000"/>
                          </a:solidFill>
                          <a:effectLst/>
                          <a:latin typeface="华文楷体" panose="02010600040101010101" pitchFamily="2" charset="-122"/>
                          <a:ea typeface="华文楷体" panose="02010600040101010101" pitchFamily="2" charset="-122"/>
                          <a:cs typeface="+mn-cs"/>
                        </a:rPr>
                        <a:t>居家健康监测期间不外出</a:t>
                      </a:r>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a:t>
                      </a:r>
                      <a:r>
                        <a:rPr lang="zh-CN" altLang="en-US" sz="1600" kern="1200" dirty="0">
                          <a:solidFill>
                            <a:schemeClr val="dk1"/>
                          </a:solidFill>
                          <a:effectLst/>
                          <a:latin typeface="华文楷体" panose="02010600040101010101" pitchFamily="2" charset="-122"/>
                          <a:ea typeface="华文楷体" panose="02010600040101010101" pitchFamily="2" charset="-122"/>
                          <a:cs typeface="+mn-cs"/>
                        </a:rPr>
                        <a:t>如就医等特殊情况必需外出时做好个人防护，尽量避免乘坐公共交通工具。</a:t>
                      </a:r>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r>
              <a:tr h="841261">
                <a:tc>
                  <a:txBody>
                    <a:bodyPr/>
                    <a:lstStyle/>
                    <a:p>
                      <a:pPr algn="ctr"/>
                      <a:r>
                        <a:rPr lang="en-US" altLang="zh-CN" sz="1600" dirty="0">
                          <a:solidFill>
                            <a:schemeClr val="tx1"/>
                          </a:solidFill>
                          <a:latin typeface="华文楷体" panose="02010600040101010101" pitchFamily="2" charset="-122"/>
                          <a:ea typeface="华文楷体" panose="02010600040101010101" pitchFamily="2" charset="-122"/>
                        </a:rPr>
                        <a:t>5</a:t>
                      </a:r>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c>
                  <a:txBody>
                    <a:bodyPr/>
                    <a:lstStyle/>
                    <a:p>
                      <a:pPr algn="l"/>
                      <a:r>
                        <a:rPr lang="zh-CN" altLang="zh-CN" sz="1600" kern="1200" dirty="0">
                          <a:solidFill>
                            <a:srgbClr val="FF0000"/>
                          </a:solidFill>
                          <a:effectLst/>
                          <a:latin typeface="华文楷体" panose="02010600040101010101" pitchFamily="2" charset="-122"/>
                          <a:ea typeface="华文楷体" panose="02010600040101010101" pitchFamily="2" charset="-122"/>
                          <a:cs typeface="+mn-cs"/>
                        </a:rPr>
                        <a:t>居家隔离人员和共同居住者在居家隔离期间不得外出，因就医等外出需专人专车、做好个人防护。</a:t>
                      </a:r>
                    </a:p>
                  </a:txBody>
                  <a:tcPr anchor="ctr" anchorCtr="1">
                    <a:solidFill>
                      <a:schemeClr val="accent3">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保持居室勤开窗通风，做好家居日常清洁和消毒。</a:t>
                      </a:r>
                    </a:p>
                    <a:p>
                      <a:pPr algn="l"/>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r>
              <a:tr h="591999">
                <a:tc>
                  <a:txBody>
                    <a:bodyPr/>
                    <a:lstStyle/>
                    <a:p>
                      <a:pPr algn="ctr"/>
                      <a:r>
                        <a:rPr lang="en-US" altLang="zh-CN" sz="1600" dirty="0">
                          <a:solidFill>
                            <a:schemeClr val="tx1"/>
                          </a:solidFill>
                          <a:latin typeface="华文楷体" panose="02010600040101010101" pitchFamily="2" charset="-122"/>
                          <a:ea typeface="华文楷体" panose="02010600040101010101" pitchFamily="2" charset="-122"/>
                        </a:rPr>
                        <a:t>6</a:t>
                      </a:r>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c>
                  <a:txBody>
                    <a:bodyPr/>
                    <a:lstStyle/>
                    <a:p>
                      <a:pPr algn="l"/>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保持居室勤开窗通风，做好家居日常清洁及卫生间、浴室等共享区域的消毒。</a:t>
                      </a:r>
                    </a:p>
                  </a:txBody>
                  <a:tcPr anchor="ctr" anchorCtr="1">
                    <a:solidFill>
                      <a:schemeClr val="accent3">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kern="1200" dirty="0">
                          <a:solidFill>
                            <a:schemeClr val="dk1"/>
                          </a:solidFill>
                          <a:effectLst/>
                          <a:latin typeface="华文楷体" panose="02010600040101010101" pitchFamily="2" charset="-122"/>
                          <a:ea typeface="华文楷体" panose="02010600040101010101" pitchFamily="2" charset="-122"/>
                          <a:cs typeface="+mn-cs"/>
                        </a:rPr>
                        <a:t>尽量避免与家人近距离接触，提倡分餐制。</a:t>
                      </a:r>
                    </a:p>
                  </a:txBody>
                  <a:tcPr anchor="ctr" anchorCtr="1">
                    <a:solidFill>
                      <a:schemeClr val="accent3">
                        <a:lumMod val="85000"/>
                      </a:schemeClr>
                    </a:solidFill>
                  </a:tcPr>
                </a:tc>
              </a:tr>
              <a:tr h="388529">
                <a:tc>
                  <a:txBody>
                    <a:bodyPr/>
                    <a:lstStyle/>
                    <a:p>
                      <a:pPr algn="ctr"/>
                      <a:r>
                        <a:rPr lang="en-US" altLang="zh-CN" sz="1600" dirty="0">
                          <a:solidFill>
                            <a:schemeClr val="tx1"/>
                          </a:solidFill>
                          <a:latin typeface="华文楷体" panose="02010600040101010101" pitchFamily="2" charset="-122"/>
                          <a:ea typeface="华文楷体" panose="02010600040101010101" pitchFamily="2" charset="-122"/>
                        </a:rPr>
                        <a:t>7</a:t>
                      </a:r>
                      <a:endParaRPr lang="zh-CN" altLang="en-US" sz="1600" dirty="0">
                        <a:solidFill>
                          <a:schemeClr val="tx1"/>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c>
                  <a:txBody>
                    <a:bodyPr/>
                    <a:lstStyle/>
                    <a:p>
                      <a:pPr algn="l"/>
                      <a:r>
                        <a:rPr lang="zh-CN" altLang="zh-CN" sz="1600" kern="1200" dirty="0">
                          <a:solidFill>
                            <a:srgbClr val="FF0000"/>
                          </a:solidFill>
                          <a:effectLst/>
                          <a:latin typeface="华文楷体" panose="02010600040101010101" pitchFamily="2" charset="-122"/>
                          <a:ea typeface="华文楷体" panose="02010600040101010101" pitchFamily="2" charset="-122"/>
                          <a:cs typeface="+mn-cs"/>
                        </a:rPr>
                        <a:t>生活垃圾装入塑料袋，放置到专用垃圾桶。</a:t>
                      </a:r>
                      <a:endParaRPr lang="zh-CN" altLang="en-US" sz="1600" dirty="0">
                        <a:solidFill>
                          <a:srgbClr val="FF0000"/>
                        </a:solidFill>
                        <a:latin typeface="华文楷体" panose="02010600040101010101" pitchFamily="2" charset="-122"/>
                        <a:ea typeface="华文楷体" panose="02010600040101010101" pitchFamily="2" charset="-122"/>
                      </a:endParaRPr>
                    </a:p>
                  </a:txBody>
                  <a:tcPr anchor="ctr" anchorCtr="1">
                    <a:solidFill>
                      <a:schemeClr val="accent3">
                        <a:lumMod val="85000"/>
                      </a:schemeClr>
                    </a:solidFill>
                  </a:tcPr>
                </a:tc>
                <a:tc>
                  <a:txBody>
                    <a:bodyPr/>
                    <a:lstStyle/>
                    <a:p>
                      <a:pPr algn="l"/>
                      <a:r>
                        <a:rPr lang="en-US" altLang="zh-CN" sz="1600" kern="1200" dirty="0">
                          <a:solidFill>
                            <a:schemeClr val="dk1"/>
                          </a:solidFill>
                          <a:effectLst/>
                          <a:latin typeface="华文楷体" panose="02010600040101010101" pitchFamily="2" charset="-122"/>
                          <a:ea typeface="华文楷体" panose="02010600040101010101" pitchFamily="2" charset="-122"/>
                          <a:cs typeface="+mn-cs"/>
                        </a:rPr>
                        <a:t>——</a:t>
                      </a:r>
                      <a:endParaRPr lang="zh-CN" altLang="zh-CN" sz="16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nchorCtr="1">
                    <a:solidFill>
                      <a:schemeClr val="accent3">
                        <a:lumMod val="85000"/>
                      </a:schemeClr>
                    </a:solidFill>
                  </a:tcPr>
                </a:tc>
              </a:tr>
            </a:tbl>
          </a:graphicData>
        </a:graphic>
      </p:graphicFrame>
      <p:sp>
        <p:nvSpPr>
          <p:cNvPr id="3" name="TextBox 1"/>
          <p:cNvSpPr txBox="1"/>
          <p:nvPr/>
        </p:nvSpPr>
        <p:spPr>
          <a:xfrm>
            <a:off x="2195736" y="188623"/>
            <a:ext cx="5976664" cy="645160"/>
          </a:xfrm>
          <a:prstGeom prst="rect">
            <a:avLst/>
          </a:prstGeom>
          <a:noFill/>
        </p:spPr>
        <p:txBody>
          <a:bodyPr wrap="square" rtlCol="0">
            <a:spAutoFit/>
          </a:bodyPr>
          <a:lstStyle/>
          <a:p>
            <a:r>
              <a:rPr lang="zh-CN" altLang="en-US" sz="3600" b="1" dirty="0">
                <a:solidFill>
                  <a:schemeClr val="accent6"/>
                </a:solidFill>
                <a:latin typeface="黑体" panose="02010609060101010101" pitchFamily="2" charset="-122"/>
                <a:ea typeface="黑体" panose="02010609060101010101" pitchFamily="2" charset="-122"/>
                <a:cs typeface="+mj-cs"/>
              </a:rPr>
              <a:t>（五）隔离管理</a:t>
            </a:r>
            <a:r>
              <a:rPr lang="en-US" altLang="zh-CN" sz="3600" b="1" dirty="0">
                <a:solidFill>
                  <a:schemeClr val="accent6"/>
                </a:solidFill>
                <a:latin typeface="黑体" panose="02010609060101010101" pitchFamily="2" charset="-122"/>
                <a:ea typeface="黑体" panose="02010609060101010101" pitchFamily="2" charset="-122"/>
                <a:cs typeface="+mj-cs"/>
              </a:rPr>
              <a:t>-4</a:t>
            </a:r>
            <a:endParaRPr lang="zh-CN" altLang="en-US" sz="3600" b="1" dirty="0">
              <a:solidFill>
                <a:schemeClr val="accent6"/>
              </a:solidFill>
              <a:latin typeface="黑体" panose="02010609060101010101" pitchFamily="2" charset="-122"/>
              <a:ea typeface="黑体" panose="02010609060101010101" pitchFamily="2" charset="-122"/>
              <a:cs typeface="+mj-cs"/>
            </a:endParaRP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332656"/>
            <a:ext cx="5976664" cy="646331"/>
          </a:xfrm>
          <a:prstGeom prst="rect">
            <a:avLst/>
          </a:prstGeom>
          <a:noFill/>
        </p:spPr>
        <p:txBody>
          <a:bodyPr wrap="square" rtlCol="0">
            <a:spAutoFit/>
          </a:bodyPr>
          <a:lstStyle/>
          <a:p>
            <a:r>
              <a:rPr lang="zh-CN" altLang="en-US" sz="3600" b="1" dirty="0">
                <a:solidFill>
                  <a:schemeClr val="accent6"/>
                </a:solidFill>
                <a:latin typeface="黑体" panose="02010609060101010101" pitchFamily="2" charset="-122"/>
                <a:ea typeface="黑体" panose="02010609060101010101" pitchFamily="2" charset="-122"/>
                <a:cs typeface="+mj-cs"/>
              </a:rPr>
              <a:t>（六）溯源调查</a:t>
            </a:r>
          </a:p>
        </p:txBody>
      </p:sp>
      <p:sp>
        <p:nvSpPr>
          <p:cNvPr id="3" name="矩形 2"/>
          <p:cNvSpPr/>
          <p:nvPr/>
        </p:nvSpPr>
        <p:spPr>
          <a:xfrm>
            <a:off x="467544" y="1556792"/>
            <a:ext cx="7992888" cy="3785652"/>
          </a:xfrm>
          <a:prstGeom prst="rect">
            <a:avLst/>
          </a:prstGeom>
        </p:spPr>
        <p:txBody>
          <a:bodyPr wrap="square">
            <a:spAutoFit/>
          </a:bodyPr>
          <a:lstStyle/>
          <a:p>
            <a:pPr marL="285750" indent="-285750">
              <a:buFont typeface="Wingdings" panose="05000000000000000000" pitchFamily="2" charset="2"/>
              <a:buChar char="Ø"/>
            </a:pPr>
            <a:r>
              <a:rPr lang="zh-CN" altLang="zh-CN" sz="2400" dirty="0">
                <a:latin typeface="华文楷体" panose="02010600040101010101" pitchFamily="2" charset="-122"/>
                <a:ea typeface="华文楷体" panose="02010600040101010101" pitchFamily="2" charset="-122"/>
              </a:rPr>
              <a:t>针对感染来源不明的病例，迅速开展溯源调查，坚持人、物、环境同查，</a:t>
            </a:r>
            <a:r>
              <a:rPr lang="zh-CN" altLang="zh-CN" sz="2400" dirty="0">
                <a:solidFill>
                  <a:srgbClr val="C00000"/>
                </a:solidFill>
                <a:latin typeface="华文楷体" panose="02010600040101010101" pitchFamily="2" charset="-122"/>
                <a:ea typeface="华文楷体" panose="02010600040101010101" pitchFamily="2" charset="-122"/>
              </a:rPr>
              <a:t>优先排查“人传”的来源。</a:t>
            </a:r>
            <a:endParaRPr lang="en-US" altLang="zh-CN" sz="2400" dirty="0">
              <a:solidFill>
                <a:srgbClr val="C00000"/>
              </a:solidFill>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endParaRPr lang="en-US" altLang="zh-CN" sz="2400" dirty="0">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r>
              <a:rPr lang="zh-CN" altLang="zh-CN" sz="2400" dirty="0">
                <a:latin typeface="华文楷体" panose="02010600040101010101" pitchFamily="2" charset="-122"/>
                <a:ea typeface="华文楷体" panose="02010600040101010101" pitchFamily="2" charset="-122"/>
              </a:rPr>
              <a:t>通过流行病学调查、病毒全基因组测序、核酸筛查、血清抗体动态检测和大数据等技术手段，从人、物品和环境等方面逐一分析论证，综合研判病毒来源、传播途径和传播链关系，并密切关注病毒基因变异情况。</a:t>
            </a:r>
            <a:endParaRPr lang="en-US" altLang="zh-CN" sz="2400" dirty="0">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endParaRPr lang="en-US" altLang="zh-CN" sz="2400" dirty="0">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r>
              <a:rPr lang="zh-CN" altLang="zh-CN" sz="2400" dirty="0">
                <a:latin typeface="华文楷体" panose="02010600040101010101" pitchFamily="2" charset="-122"/>
                <a:ea typeface="华文楷体" panose="02010600040101010101" pitchFamily="2" charset="-122"/>
              </a:rPr>
              <a:t>对</a:t>
            </a:r>
            <a:r>
              <a:rPr lang="zh-CN" altLang="zh-CN" sz="2400" dirty="0">
                <a:solidFill>
                  <a:srgbClr val="C00000"/>
                </a:solidFill>
                <a:latin typeface="华文楷体" panose="02010600040101010101" pitchFamily="2" charset="-122"/>
                <a:ea typeface="华文楷体" panose="02010600040101010101" pitchFamily="2" charset="-122"/>
              </a:rPr>
              <a:t>有证据提示</a:t>
            </a:r>
            <a:r>
              <a:rPr lang="zh-CN" altLang="zh-CN" sz="2400" dirty="0">
                <a:latin typeface="华文楷体" panose="02010600040101010101" pitchFamily="2" charset="-122"/>
                <a:ea typeface="华文楷体" panose="02010600040101010101" pitchFamily="2" charset="-122"/>
              </a:rPr>
              <a:t>物品、环境是传染源的，应采用先封控、再采样、后消毒的方式，避免证据丢失。</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397688"/>
            <a:ext cx="5898956" cy="646331"/>
          </a:xfrm>
          <a:prstGeom prst="rect">
            <a:avLst/>
          </a:prstGeom>
          <a:noFill/>
        </p:spPr>
        <p:txBody>
          <a:bodyPr wrap="square" rtlCol="0">
            <a:spAutoFit/>
          </a:bodyPr>
          <a:lstStyle/>
          <a:p>
            <a:r>
              <a:rPr lang="zh-CN" altLang="en-US" sz="3600" b="1" dirty="0">
                <a:solidFill>
                  <a:schemeClr val="accent6"/>
                </a:solidFill>
                <a:latin typeface="黑体" panose="02010609060101010101" pitchFamily="2" charset="-122"/>
                <a:ea typeface="黑体" panose="02010609060101010101" pitchFamily="2" charset="-122"/>
                <a:cs typeface="+mj-cs"/>
              </a:rPr>
              <a:t>（七）消   毒</a:t>
            </a:r>
          </a:p>
        </p:txBody>
      </p:sp>
      <p:sp>
        <p:nvSpPr>
          <p:cNvPr id="3" name="矩形 2"/>
          <p:cNvSpPr/>
          <p:nvPr/>
        </p:nvSpPr>
        <p:spPr>
          <a:xfrm>
            <a:off x="503548" y="1412776"/>
            <a:ext cx="8136904" cy="4401205"/>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rPr>
              <a:t>明确病例或无症状感染者转运期间、居住地、活动地及其他可能被污染场所、治愈出院（舱）时的消毒要求。</a:t>
            </a:r>
            <a:endParaRPr lang="en-US" altLang="zh-CN" sz="24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2400" dirty="0">
                <a:solidFill>
                  <a:srgbClr val="C00000"/>
                </a:solidFill>
                <a:latin typeface="华文楷体" panose="02010600040101010101" pitchFamily="2" charset="-122"/>
                <a:ea typeface="华文楷体" panose="02010600040101010101" pitchFamily="2" charset="-122"/>
              </a:rPr>
              <a:t>终末消毒强调入户前，应与病例或无症状感染者（或其家属）充分沟通，根据实际情况确定污染范围，选择正确的消毒方法。</a:t>
            </a:r>
            <a:endParaRPr lang="zh-CN" altLang="en-US" sz="24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rPr>
              <a:t>明确中高风险区等实施封管控措施区域内消毒要求。</a:t>
            </a:r>
            <a:endParaRPr lang="en-US" altLang="zh-CN" sz="24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rPr>
              <a:t>农村地区和城中村消毒前，应针对当地环境和居住条件等实际情况，制定消毒方案。</a:t>
            </a:r>
            <a:endParaRPr lang="en-US" altLang="zh-CN" sz="24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rPr>
              <a:t>提出消毒过程中应开展现场消毒的过程评价，确保消毒过程有效。</a:t>
            </a:r>
            <a:endParaRPr lang="en-US" altLang="zh-CN" sz="24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476672"/>
            <a:ext cx="8229600" cy="503238"/>
          </a:xfrm>
        </p:spPr>
        <p:txBody>
          <a:bodyPr/>
          <a:lstStyle/>
          <a:p>
            <a:pPr algn="l"/>
            <a:r>
              <a:rPr lang="zh-CN" altLang="en-US" kern="1200" dirty="0">
                <a:solidFill>
                  <a:schemeClr val="accent6"/>
                </a:solidFill>
                <a:latin typeface="黑体" panose="02010609060101010101" pitchFamily="2" charset="-122"/>
              </a:rPr>
              <a:t>（八）</a:t>
            </a:r>
            <a:r>
              <a:rPr lang="zh-CN" altLang="zh-CN" kern="1200" dirty="0">
                <a:solidFill>
                  <a:schemeClr val="accent6"/>
                </a:solidFill>
                <a:latin typeface="黑体" panose="02010609060101010101" pitchFamily="2" charset="-122"/>
              </a:rPr>
              <a:t>心理健康服务</a:t>
            </a:r>
            <a:endParaRPr lang="zh-CN" altLang="en-US" kern="1200" dirty="0">
              <a:solidFill>
                <a:schemeClr val="accent6"/>
              </a:solidFill>
              <a:latin typeface="黑体" panose="02010609060101010101" pitchFamily="2" charset="-122"/>
            </a:endParaRPr>
          </a:p>
        </p:txBody>
      </p:sp>
      <p:sp>
        <p:nvSpPr>
          <p:cNvPr id="3" name="内容占位符 2"/>
          <p:cNvSpPr>
            <a:spLocks noGrp="1"/>
          </p:cNvSpPr>
          <p:nvPr>
            <p:ph idx="1"/>
          </p:nvPr>
        </p:nvSpPr>
        <p:spPr>
          <a:xfrm>
            <a:off x="683568" y="1412776"/>
            <a:ext cx="7488832" cy="4248150"/>
          </a:xfrm>
          <a:ln>
            <a:noFill/>
          </a:ln>
        </p:spPr>
        <p:txBody>
          <a:bodyPr/>
          <a:lstStyle/>
          <a:p>
            <a:pPr>
              <a:buFont typeface="Wingdings" panose="05000000000000000000" pitchFamily="2" charset="2"/>
              <a:buChar char="Ø"/>
            </a:pPr>
            <a:r>
              <a:rPr lang="zh-CN" altLang="zh-CN" sz="2200" dirty="0">
                <a:solidFill>
                  <a:schemeClr val="tx1"/>
                </a:solidFill>
                <a:latin typeface="华文楷体" panose="02010600040101010101" pitchFamily="2" charset="-122"/>
                <a:ea typeface="华文楷体" panose="02010600040101010101" pitchFamily="2" charset="-122"/>
              </a:rPr>
              <a:t>各地要制定受疫情影响人群心理干预方案，梳理当地线上线下各类心理服务资源，建立健全疫情防控心理干预队伍。</a:t>
            </a:r>
            <a:endParaRPr lang="en-US" altLang="zh-CN" sz="2200" dirty="0">
              <a:solidFill>
                <a:schemeClr val="tx1"/>
              </a:solidFill>
              <a:latin typeface="华文楷体" panose="02010600040101010101" pitchFamily="2" charset="-122"/>
              <a:ea typeface="华文楷体" panose="02010600040101010101" pitchFamily="2" charset="-122"/>
            </a:endParaRPr>
          </a:p>
          <a:p>
            <a:pPr>
              <a:buFont typeface="Wingdings" panose="05000000000000000000" pitchFamily="2" charset="2"/>
              <a:buChar char="Ø"/>
            </a:pPr>
            <a:endParaRPr lang="en-US" altLang="zh-CN" sz="2200" dirty="0">
              <a:solidFill>
                <a:schemeClr val="tx1"/>
              </a:solidFill>
              <a:latin typeface="华文楷体" panose="02010600040101010101" pitchFamily="2" charset="-122"/>
              <a:ea typeface="华文楷体" panose="02010600040101010101" pitchFamily="2" charset="-122"/>
            </a:endParaRPr>
          </a:p>
          <a:p>
            <a:pPr>
              <a:buFont typeface="Wingdings" panose="05000000000000000000" pitchFamily="2" charset="2"/>
              <a:buChar char="Ø"/>
            </a:pPr>
            <a:r>
              <a:rPr lang="zh-CN" altLang="zh-CN" sz="2200" dirty="0">
                <a:solidFill>
                  <a:schemeClr val="tx1"/>
                </a:solidFill>
                <a:latin typeface="华文楷体" panose="02010600040101010101" pitchFamily="2" charset="-122"/>
                <a:ea typeface="华文楷体" panose="02010600040101010101" pitchFamily="2" charset="-122"/>
              </a:rPr>
              <a:t>建立完善由市级设立心理专班、县级综合医院设立心理专员、社区卫生服务中心（乡镇卫生院）设立心理专干的心理干预“三专”服务网络，建立健全心理热线服务，加强对各类人群的心理健康知识科普宣教。</a:t>
            </a:r>
            <a:endParaRPr lang="en-US" altLang="zh-CN" sz="2200" dirty="0">
              <a:solidFill>
                <a:schemeClr val="tx1"/>
              </a:solidFill>
              <a:latin typeface="华文楷体" panose="02010600040101010101" pitchFamily="2" charset="-122"/>
              <a:ea typeface="华文楷体" panose="02010600040101010101" pitchFamily="2" charset="-122"/>
            </a:endParaRPr>
          </a:p>
          <a:p>
            <a:pPr>
              <a:buFont typeface="Wingdings" panose="05000000000000000000" pitchFamily="2" charset="2"/>
              <a:buChar char="Ø"/>
            </a:pPr>
            <a:endParaRPr lang="en-US" altLang="zh-CN" sz="2200" dirty="0">
              <a:solidFill>
                <a:schemeClr val="tx1"/>
              </a:solidFill>
              <a:latin typeface="华文楷体" panose="02010600040101010101" pitchFamily="2" charset="-122"/>
              <a:ea typeface="华文楷体" panose="02010600040101010101" pitchFamily="2" charset="-122"/>
            </a:endParaRPr>
          </a:p>
          <a:p>
            <a:pPr>
              <a:buFont typeface="Wingdings" panose="05000000000000000000" pitchFamily="2" charset="2"/>
              <a:buChar char="Ø"/>
            </a:pPr>
            <a:r>
              <a:rPr lang="zh-CN" altLang="zh-CN" sz="2200" dirty="0">
                <a:solidFill>
                  <a:schemeClr val="tx1"/>
                </a:solidFill>
                <a:latin typeface="华文楷体" panose="02010600040101010101" pitchFamily="2" charset="-122"/>
                <a:ea typeface="华文楷体" panose="02010600040101010101" pitchFamily="2" charset="-122"/>
              </a:rPr>
              <a:t>出现聚集性疫情时，加大心理健康科普宣教力度，组织精神卫生和心理健康专业人员对确诊患者及家属、隔离人员、疫情防控一线工作人员等开展针对性心理干预。</a:t>
            </a:r>
            <a:endParaRPr lang="en-US" altLang="zh-CN" sz="2200" dirty="0">
              <a:solidFill>
                <a:schemeClr val="tx1"/>
              </a:solidFill>
              <a:latin typeface="华文楷体" panose="02010600040101010101" pitchFamily="2" charset="-122"/>
              <a:ea typeface="华文楷体" panose="02010600040101010101" pitchFamily="2" charset="-122"/>
            </a:endParaRPr>
          </a:p>
          <a:p>
            <a:pPr marL="0" indent="0">
              <a:buNone/>
            </a:pPr>
            <a:endParaRPr lang="en-US" altLang="zh-CN" sz="2200" dirty="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5736" y="332656"/>
            <a:ext cx="8229600" cy="503238"/>
          </a:xfrm>
        </p:spPr>
        <p:txBody>
          <a:bodyPr/>
          <a:lstStyle/>
          <a:p>
            <a:pPr algn="l"/>
            <a:r>
              <a:rPr lang="zh-CN" altLang="en-US" kern="1200" dirty="0">
                <a:solidFill>
                  <a:schemeClr val="accent6"/>
                </a:solidFill>
                <a:latin typeface="黑体" panose="02010609060101010101" pitchFamily="2" charset="-122"/>
              </a:rPr>
              <a:t>（九）信 息 发 布</a:t>
            </a:r>
          </a:p>
        </p:txBody>
      </p:sp>
      <p:sp>
        <p:nvSpPr>
          <p:cNvPr id="3" name="内容占位符 2"/>
          <p:cNvSpPr>
            <a:spLocks noGrp="1"/>
          </p:cNvSpPr>
          <p:nvPr>
            <p:ph idx="1"/>
          </p:nvPr>
        </p:nvSpPr>
        <p:spPr>
          <a:xfrm>
            <a:off x="395536" y="1340768"/>
            <a:ext cx="8496944" cy="5040560"/>
          </a:xfrm>
          <a:ln>
            <a:noFill/>
          </a:ln>
        </p:spPr>
        <p:txBody>
          <a:bodyPr/>
          <a:lstStyle/>
          <a:p>
            <a:pPr>
              <a:lnSpc>
                <a:spcPts val="4000"/>
              </a:lnSpc>
              <a:buFont typeface="Wingdings" panose="05000000000000000000" pitchFamily="2" charset="2"/>
              <a:buChar char="Ø"/>
            </a:pPr>
            <a:r>
              <a:rPr lang="zh-CN" altLang="zh-CN" sz="2400" dirty="0">
                <a:solidFill>
                  <a:schemeClr val="tx1"/>
                </a:solidFill>
                <a:latin typeface="华文楷体" panose="02010600040101010101" pitchFamily="2" charset="-122"/>
                <a:ea typeface="华文楷体" panose="02010600040101010101" pitchFamily="2" charset="-122"/>
              </a:rPr>
              <a:t>发生疫情后，当地联防联控机制应于</a:t>
            </a:r>
            <a:r>
              <a:rPr lang="en-US" altLang="zh-CN" sz="2400" dirty="0">
                <a:solidFill>
                  <a:srgbClr val="C00000"/>
                </a:solidFill>
                <a:latin typeface="华文楷体" panose="02010600040101010101" pitchFamily="2" charset="-122"/>
                <a:ea typeface="华文楷体" panose="02010600040101010101" pitchFamily="2" charset="-122"/>
              </a:rPr>
              <a:t>5</a:t>
            </a:r>
            <a:r>
              <a:rPr lang="zh-CN" altLang="zh-CN" sz="2400" dirty="0">
                <a:solidFill>
                  <a:srgbClr val="C00000"/>
                </a:solidFill>
                <a:latin typeface="华文楷体" panose="02010600040101010101" pitchFamily="2" charset="-122"/>
                <a:ea typeface="华文楷体" panose="02010600040101010101" pitchFamily="2" charset="-122"/>
              </a:rPr>
              <a:t>小时内</a:t>
            </a:r>
            <a:r>
              <a:rPr lang="zh-CN" altLang="zh-CN" sz="2400" dirty="0">
                <a:solidFill>
                  <a:schemeClr val="tx1"/>
                </a:solidFill>
                <a:latin typeface="华文楷体" panose="02010600040101010101" pitchFamily="2" charset="-122"/>
                <a:ea typeface="华文楷体" panose="02010600040101010101" pitchFamily="2" charset="-122"/>
              </a:rPr>
              <a:t>发布</a:t>
            </a:r>
            <a:r>
              <a:rPr lang="zh-CN" altLang="zh-CN" sz="2400" dirty="0">
                <a:solidFill>
                  <a:srgbClr val="C00000"/>
                </a:solidFill>
                <a:latin typeface="华文楷体" panose="02010600040101010101" pitchFamily="2" charset="-122"/>
                <a:ea typeface="华文楷体" panose="02010600040101010101" pitchFamily="2" charset="-122"/>
              </a:rPr>
              <a:t>疫情、风险区域</a:t>
            </a:r>
            <a:r>
              <a:rPr lang="zh-CN" altLang="zh-CN" sz="2400" dirty="0">
                <a:solidFill>
                  <a:schemeClr val="tx1"/>
                </a:solidFill>
                <a:latin typeface="华文楷体" panose="02010600040101010101" pitchFamily="2" charset="-122"/>
                <a:ea typeface="华文楷体" panose="02010600040101010101" pitchFamily="2" charset="-122"/>
              </a:rPr>
              <a:t>等相关信息</a:t>
            </a:r>
            <a:r>
              <a:rPr lang="zh-CN" altLang="en-US" sz="2400" dirty="0">
                <a:solidFill>
                  <a:schemeClr val="tx1"/>
                </a:solidFill>
                <a:latin typeface="华文楷体" panose="02010600040101010101" pitchFamily="2" charset="-122"/>
                <a:ea typeface="华文楷体" panose="02010600040101010101" pitchFamily="2" charset="-122"/>
              </a:rPr>
              <a:t>。</a:t>
            </a:r>
            <a:endParaRPr lang="en-US" altLang="zh-CN" sz="2400" dirty="0">
              <a:solidFill>
                <a:schemeClr val="tx1"/>
              </a:solidFill>
              <a:latin typeface="华文楷体" panose="02010600040101010101" pitchFamily="2" charset="-122"/>
              <a:ea typeface="华文楷体" panose="02010600040101010101" pitchFamily="2" charset="-122"/>
            </a:endParaRPr>
          </a:p>
          <a:p>
            <a:pPr>
              <a:lnSpc>
                <a:spcPts val="4000"/>
              </a:lnSpc>
              <a:buFont typeface="Wingdings" panose="05000000000000000000" pitchFamily="2" charset="2"/>
              <a:buChar char="Ø"/>
            </a:pPr>
            <a:r>
              <a:rPr lang="zh-CN" altLang="zh-CN" sz="2400" dirty="0">
                <a:solidFill>
                  <a:schemeClr val="tx1"/>
                </a:solidFill>
                <a:latin typeface="华文楷体" panose="02010600040101010101" pitchFamily="2" charset="-122"/>
                <a:ea typeface="华文楷体" panose="02010600040101010101" pitchFamily="2" charset="-122"/>
              </a:rPr>
              <a:t>不得晚于次日召开新闻发布会，并建立每日例行新闻发布会机制。</a:t>
            </a:r>
            <a:endParaRPr lang="en-US" altLang="zh-CN" sz="2400" dirty="0">
              <a:solidFill>
                <a:schemeClr val="tx1"/>
              </a:solidFill>
              <a:latin typeface="华文楷体" panose="02010600040101010101" pitchFamily="2" charset="-122"/>
              <a:ea typeface="华文楷体" panose="02010600040101010101" pitchFamily="2" charset="-122"/>
            </a:endParaRPr>
          </a:p>
          <a:p>
            <a:pPr lvl="0">
              <a:lnSpc>
                <a:spcPts val="4000"/>
              </a:lnSpc>
              <a:buFont typeface="Wingdings" panose="05000000000000000000" pitchFamily="2" charset="2"/>
              <a:buChar char="Ø"/>
            </a:pPr>
            <a:r>
              <a:rPr lang="zh-CN" altLang="en-US" sz="2400" dirty="0">
                <a:solidFill>
                  <a:schemeClr val="tx1"/>
                </a:solidFill>
                <a:latin typeface="华文楷体" panose="02010600040101010101" pitchFamily="2" charset="-122"/>
                <a:ea typeface="华文楷体" panose="02010600040101010101" pitchFamily="2" charset="-122"/>
              </a:rPr>
              <a:t>如未能按照规定时限划定并发布风险区域信息时，还应及时发布主要原因。</a:t>
            </a:r>
            <a:endParaRPr lang="en-US" altLang="zh-CN" sz="2400" dirty="0">
              <a:solidFill>
                <a:schemeClr val="tx1"/>
              </a:solidFill>
              <a:latin typeface="华文楷体" panose="02010600040101010101" pitchFamily="2" charset="-122"/>
              <a:ea typeface="华文楷体" panose="02010600040101010101" pitchFamily="2" charset="-122"/>
            </a:endParaRPr>
          </a:p>
          <a:p>
            <a:pPr>
              <a:lnSpc>
                <a:spcPts val="4000"/>
              </a:lnSpc>
              <a:buFont typeface="Wingdings" panose="05000000000000000000" pitchFamily="2" charset="2"/>
              <a:buChar char="Ø"/>
            </a:pPr>
            <a:r>
              <a:rPr lang="zh-CN" altLang="zh-CN" sz="2400" dirty="0">
                <a:solidFill>
                  <a:schemeClr val="tx1"/>
                </a:solidFill>
                <a:latin typeface="华文楷体" panose="02010600040101010101" pitchFamily="2" charset="-122"/>
                <a:ea typeface="华文楷体" panose="02010600040101010101" pitchFamily="2" charset="-122"/>
              </a:rPr>
              <a:t>组织相关领域专家，通过接受媒体采访等形式解疑释惑、普及防护知识，及时回应热点问题。</a:t>
            </a:r>
            <a:endParaRPr lang="en-US" altLang="zh-CN" sz="2400" dirty="0">
              <a:solidFill>
                <a:schemeClr val="tx1"/>
              </a:solidFill>
              <a:latin typeface="华文楷体" panose="02010600040101010101" pitchFamily="2" charset="-122"/>
              <a:ea typeface="华文楷体" panose="02010600040101010101" pitchFamily="2" charset="-122"/>
            </a:endParaRPr>
          </a:p>
          <a:p>
            <a:pPr>
              <a:lnSpc>
                <a:spcPts val="4000"/>
              </a:lnSpc>
              <a:buFont typeface="Wingdings" panose="05000000000000000000" pitchFamily="2" charset="2"/>
              <a:buChar char="Ø"/>
            </a:pPr>
            <a:endParaRPr lang="zh-CN" altLang="zh-CN" sz="2400" dirty="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736" y="476672"/>
            <a:ext cx="3977051" cy="464230"/>
          </a:xfrm>
          <a:prstGeom prst="rect">
            <a:avLst/>
          </a:prstGeom>
        </p:spPr>
        <p:txBody>
          <a:bodyPr wrap="none">
            <a:spAutoFit/>
          </a:bodyPr>
          <a:lstStyle/>
          <a:p>
            <a:pPr marL="137795" indent="406400">
              <a:lnSpc>
                <a:spcPts val="2900"/>
              </a:lnSpc>
              <a:spcBef>
                <a:spcPts val="950"/>
              </a:spcBef>
              <a:spcAft>
                <a:spcPts val="0"/>
              </a:spcAft>
            </a:pPr>
            <a:r>
              <a:rPr lang="zh-CN" altLang="en-US" sz="3600" b="1" dirty="0">
                <a:solidFill>
                  <a:schemeClr val="accent6"/>
                </a:solidFill>
                <a:latin typeface="黑体" panose="02010609060101010101" pitchFamily="2" charset="-122"/>
                <a:ea typeface="黑体" panose="02010609060101010101" pitchFamily="2" charset="-122"/>
              </a:rPr>
              <a:t>六、</a:t>
            </a:r>
            <a:r>
              <a:rPr lang="zh-CN" altLang="zh-CN" sz="3600" b="1" dirty="0">
                <a:solidFill>
                  <a:schemeClr val="accent6"/>
                </a:solidFill>
                <a:latin typeface="黑体" panose="02010609060101010101" pitchFamily="2" charset="-122"/>
                <a:ea typeface="黑体" panose="02010609060101010101" pitchFamily="2" charset="-122"/>
              </a:rPr>
              <a:t>实验室检测</a:t>
            </a:r>
          </a:p>
        </p:txBody>
      </p:sp>
      <p:sp>
        <p:nvSpPr>
          <p:cNvPr id="3" name="矩形 2"/>
          <p:cNvSpPr/>
          <p:nvPr/>
        </p:nvSpPr>
        <p:spPr>
          <a:xfrm>
            <a:off x="539552" y="1412776"/>
            <a:ext cx="8496944" cy="6270947"/>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zh-CN" altLang="zh-CN" sz="2600" kern="100" dirty="0">
                <a:latin typeface="华文楷体" panose="02010600040101010101" pitchFamily="2" charset="-122"/>
                <a:ea typeface="华文楷体" panose="02010600040101010101" pitchFamily="2" charset="-122"/>
                <a:cs typeface="仿宋_GB2312"/>
              </a:rPr>
              <a:t>明确确诊病例、无症状感染者、入境人员、密切接触者和密接的密接在住院、隔离观察或健康监测期间</a:t>
            </a:r>
            <a:r>
              <a:rPr lang="zh-CN" altLang="en-US" sz="2600" kern="100" dirty="0">
                <a:latin typeface="华文楷体" panose="02010600040101010101" pitchFamily="2" charset="-122"/>
                <a:ea typeface="华文楷体" panose="02010600040101010101" pitchFamily="2" charset="-122"/>
                <a:cs typeface="仿宋_GB2312"/>
              </a:rPr>
              <a:t>：</a:t>
            </a:r>
            <a:endParaRPr lang="en-US" altLang="zh-CN" sz="2600" kern="100" dirty="0">
              <a:latin typeface="华文楷体" panose="02010600040101010101" pitchFamily="2" charset="-122"/>
              <a:ea typeface="华文楷体" panose="02010600040101010101" pitchFamily="2" charset="-122"/>
              <a:cs typeface="仿宋_GB2312"/>
            </a:endParaRPr>
          </a:p>
          <a:p>
            <a:pPr marL="800100" lvl="1" indent="-342900" algn="just">
              <a:spcBef>
                <a:spcPts val="600"/>
              </a:spcBef>
              <a:spcAft>
                <a:spcPts val="60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仿宋_GB2312"/>
              </a:rPr>
              <a:t>应</a:t>
            </a:r>
            <a:r>
              <a:rPr lang="en-US" altLang="zh-CN" sz="2400" kern="100" dirty="0">
                <a:latin typeface="华文楷体" panose="02010600040101010101" pitchFamily="2" charset="-122"/>
                <a:ea typeface="华文楷体" panose="02010600040101010101" pitchFamily="2" charset="-122"/>
                <a:cs typeface="仿宋_GB2312"/>
              </a:rPr>
              <a:t>“</a:t>
            </a:r>
            <a:r>
              <a:rPr lang="zh-CN" altLang="zh-CN" sz="2400" kern="100" dirty="0">
                <a:latin typeface="华文楷体" panose="02010600040101010101" pitchFamily="2" charset="-122"/>
                <a:ea typeface="华文楷体" panose="02010600040101010101" pitchFamily="2" charset="-122"/>
                <a:cs typeface="仿宋_GB2312"/>
              </a:rPr>
              <a:t>单采单检</a:t>
            </a:r>
            <a:r>
              <a:rPr lang="en-US" altLang="zh-CN" sz="2400" kern="100" dirty="0">
                <a:latin typeface="华文楷体" panose="02010600040101010101" pitchFamily="2" charset="-122"/>
                <a:ea typeface="华文楷体" panose="02010600040101010101" pitchFamily="2" charset="-122"/>
                <a:cs typeface="仿宋_GB2312"/>
              </a:rPr>
              <a:t>”</a:t>
            </a:r>
            <a:r>
              <a:rPr lang="zh-CN" altLang="zh-CN" sz="2400" kern="100" dirty="0">
                <a:latin typeface="华文楷体" panose="02010600040101010101" pitchFamily="2" charset="-122"/>
                <a:ea typeface="华文楷体" panose="02010600040101010101" pitchFamily="2" charset="-122"/>
                <a:cs typeface="仿宋_GB2312"/>
              </a:rPr>
              <a:t>， 不得进行混采混检</a:t>
            </a:r>
            <a:endParaRPr lang="en-US" altLang="zh-CN" sz="2400" kern="100" dirty="0">
              <a:latin typeface="华文楷体" panose="02010600040101010101" pitchFamily="2" charset="-122"/>
              <a:ea typeface="华文楷体" panose="02010600040101010101" pitchFamily="2" charset="-122"/>
              <a:cs typeface="仿宋_GB2312"/>
            </a:endParaRPr>
          </a:p>
          <a:p>
            <a:pPr marL="800100" lvl="1" indent="-342900" algn="just">
              <a:spcBef>
                <a:spcPts val="600"/>
              </a:spcBef>
              <a:spcAft>
                <a:spcPts val="600"/>
              </a:spcAft>
              <a:buFont typeface="华文楷体" panose="02010600040101010101" pitchFamily="2" charset="-122"/>
              <a:buChar char="−"/>
            </a:pPr>
            <a:r>
              <a:rPr lang="zh-CN" altLang="en-US" sz="2400" kern="100" dirty="0">
                <a:solidFill>
                  <a:srgbClr val="C00000"/>
                </a:solidFill>
                <a:latin typeface="华文楷体" panose="02010600040101010101" pitchFamily="2" charset="-122"/>
                <a:ea typeface="华文楷体" panose="02010600040101010101" pitchFamily="2" charset="-122"/>
                <a:cs typeface="仿宋_GB2312"/>
              </a:rPr>
              <a:t>不再要求采集鼻咽拭子</a:t>
            </a:r>
            <a:endParaRPr lang="en-US" altLang="zh-CN" sz="2400" kern="100" dirty="0">
              <a:solidFill>
                <a:srgbClr val="C00000"/>
              </a:solidFill>
              <a:latin typeface="华文楷体" panose="02010600040101010101" pitchFamily="2" charset="-122"/>
              <a:ea typeface="华文楷体" panose="02010600040101010101" pitchFamily="2" charset="-122"/>
              <a:cs typeface="仿宋_GB2312"/>
            </a:endParaRPr>
          </a:p>
          <a:p>
            <a:pPr marL="800100" lvl="1" indent="-342900" algn="just">
              <a:spcBef>
                <a:spcPts val="600"/>
              </a:spcBef>
              <a:spcAft>
                <a:spcPts val="60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仿宋_GB2312"/>
              </a:rPr>
              <a:t>出院或解除隔离时</a:t>
            </a:r>
            <a:r>
              <a:rPr lang="zh-CN" altLang="zh-CN" sz="2400" kern="100" dirty="0">
                <a:solidFill>
                  <a:srgbClr val="C00000"/>
                </a:solidFill>
                <a:latin typeface="华文楷体" panose="02010600040101010101" pitchFamily="2" charset="-122"/>
                <a:ea typeface="华文楷体" panose="02010600040101010101" pitchFamily="2" charset="-122"/>
                <a:cs typeface="仿宋_GB2312"/>
              </a:rPr>
              <a:t>不再要求“双采双检”</a:t>
            </a:r>
            <a:r>
              <a:rPr lang="zh-CN" altLang="zh-CN" sz="2400" kern="100" dirty="0">
                <a:latin typeface="华文楷体" panose="02010600040101010101" pitchFamily="2" charset="-122"/>
                <a:ea typeface="华文楷体" panose="02010600040101010101" pitchFamily="2" charset="-122"/>
                <a:cs typeface="仿宋_GB2312"/>
              </a:rPr>
              <a:t> </a:t>
            </a:r>
            <a:endParaRPr lang="en-US" altLang="zh-CN" sz="2400" kern="100" dirty="0">
              <a:latin typeface="华文楷体" panose="02010600040101010101" pitchFamily="2" charset="-122"/>
              <a:ea typeface="华文楷体" panose="02010600040101010101" pitchFamily="2" charset="-122"/>
              <a:cs typeface="仿宋_GB2312"/>
            </a:endParaRPr>
          </a:p>
          <a:p>
            <a:pPr lvl="1" algn="just">
              <a:spcBef>
                <a:spcPts val="600"/>
              </a:spcBef>
              <a:spcAft>
                <a:spcPts val="600"/>
              </a:spcAft>
            </a:pPr>
            <a:endParaRPr lang="en-US" altLang="zh-CN" sz="2400" kern="100" dirty="0">
              <a:solidFill>
                <a:srgbClr val="C00000"/>
              </a:solidFill>
              <a:latin typeface="华文楷体" panose="02010600040101010101" pitchFamily="2" charset="-122"/>
              <a:ea typeface="华文楷体" panose="02010600040101010101" pitchFamily="2" charset="-122"/>
              <a:cs typeface="仿宋_GB2312"/>
            </a:endParaRPr>
          </a:p>
          <a:p>
            <a:pPr marL="285750" indent="-285750">
              <a:spcBef>
                <a:spcPts val="600"/>
              </a:spcBef>
              <a:spcAft>
                <a:spcPts val="600"/>
              </a:spcAft>
              <a:buFont typeface="Wingdings" panose="05000000000000000000" pitchFamily="2" charset="2"/>
              <a:buChar char="Ø"/>
            </a:pPr>
            <a:r>
              <a:rPr lang="zh-CN" altLang="en-US" sz="2600" kern="100" dirty="0">
                <a:latin typeface="华文楷体" panose="02010600040101010101" pitchFamily="2" charset="-122"/>
                <a:ea typeface="华文楷体" panose="02010600040101010101" pitchFamily="2" charset="-122"/>
                <a:cs typeface="仿宋_GB2312"/>
              </a:rPr>
              <a:t>试剂要求</a:t>
            </a:r>
            <a:endParaRPr lang="en-US" altLang="zh-CN" sz="2600" kern="100" dirty="0">
              <a:latin typeface="华文楷体" panose="02010600040101010101" pitchFamily="2" charset="-122"/>
              <a:ea typeface="华文楷体" panose="02010600040101010101" pitchFamily="2" charset="-122"/>
              <a:cs typeface="仿宋_GB2312"/>
            </a:endParaRPr>
          </a:p>
          <a:p>
            <a:pPr marL="800100" lvl="1" indent="-342900" algn="just">
              <a:spcBef>
                <a:spcPts val="600"/>
              </a:spcBef>
              <a:spcAft>
                <a:spcPts val="600"/>
              </a:spcAft>
              <a:buFont typeface="华文楷体" panose="02010600040101010101" pitchFamily="2" charset="-122"/>
              <a:buChar char="−"/>
            </a:pPr>
            <a:r>
              <a:rPr lang="zh-CN" altLang="en-US" sz="2400" dirty="0">
                <a:latin typeface="华文楷体" panose="02010600040101010101" pitchFamily="2" charset="-122"/>
                <a:ea typeface="华文楷体" panose="02010600040101010101" pitchFamily="2" charset="-122"/>
              </a:rPr>
              <a:t>人体标本检测原则上选用含内源性内参的检测试剂</a:t>
            </a:r>
            <a:endParaRPr lang="en-US" altLang="zh-CN" sz="2400" dirty="0">
              <a:latin typeface="华文楷体" panose="02010600040101010101" pitchFamily="2" charset="-122"/>
              <a:ea typeface="华文楷体" panose="02010600040101010101" pitchFamily="2" charset="-122"/>
            </a:endParaRPr>
          </a:p>
          <a:p>
            <a:pPr marL="0" indent="0">
              <a:spcBef>
                <a:spcPts val="600"/>
              </a:spcBef>
              <a:spcAft>
                <a:spcPts val="600"/>
              </a:spcAft>
              <a:buNone/>
            </a:pPr>
            <a:endParaRPr lang="en-US" altLang="zh-CN" sz="2400" dirty="0">
              <a:latin typeface="华文楷体" panose="02010600040101010101" pitchFamily="2" charset="-122"/>
              <a:ea typeface="华文楷体" panose="02010600040101010101" pitchFamily="2" charset="-122"/>
            </a:endParaRPr>
          </a:p>
          <a:p>
            <a:pPr lvl="1" algn="just">
              <a:spcBef>
                <a:spcPts val="600"/>
              </a:spcBef>
              <a:spcAft>
                <a:spcPts val="600"/>
              </a:spcAft>
            </a:pPr>
            <a:endParaRPr lang="en-US" altLang="zh-CN" sz="2400" dirty="0">
              <a:latin typeface="华文楷体" panose="02010600040101010101" pitchFamily="2" charset="-122"/>
              <a:ea typeface="华文楷体" panose="02010600040101010101" pitchFamily="2" charset="-122"/>
            </a:endParaRPr>
          </a:p>
          <a:p>
            <a:pPr>
              <a:spcBef>
                <a:spcPts val="1200"/>
              </a:spcBef>
              <a:spcAft>
                <a:spcPts val="300"/>
              </a:spcAft>
            </a:pPr>
            <a:endParaRPr lang="en-US" altLang="zh-CN" sz="2400" kern="100" dirty="0">
              <a:solidFill>
                <a:srgbClr val="C00000"/>
              </a:solidFill>
              <a:latin typeface="华文楷体" panose="02010600040101010101" pitchFamily="2" charset="-122"/>
              <a:ea typeface="华文楷体" panose="02010600040101010101" pitchFamily="2" charset="-122"/>
              <a:cs typeface="仿宋_GB2312"/>
            </a:endParaRPr>
          </a:p>
          <a:p>
            <a:pPr>
              <a:spcBef>
                <a:spcPts val="1200"/>
              </a:spcBef>
              <a:spcAft>
                <a:spcPts val="300"/>
              </a:spcAft>
            </a:pPr>
            <a:endPar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840232" y="188640"/>
            <a:ext cx="7560840" cy="707886"/>
          </a:xfrm>
          <a:prstGeom prst="rect">
            <a:avLst/>
          </a:prstGeom>
          <a:noFill/>
        </p:spPr>
        <p:txBody>
          <a:bodyPr wrap="square" rtlCol="0">
            <a:spAutoFit/>
          </a:bodyPr>
          <a:lstStyle/>
          <a:p>
            <a:pPr algn="ctr"/>
            <a:r>
              <a:rPr lang="zh-CN" altLang="en-US" sz="4000" b="1" dirty="0">
                <a:solidFill>
                  <a:schemeClr val="accent6"/>
                </a:solidFill>
                <a:latin typeface="黑体" panose="02010609060101010101" pitchFamily="2" charset="-122"/>
                <a:ea typeface="黑体" panose="02010609060101010101" pitchFamily="2" charset="-122"/>
                <a:cs typeface="+mj-cs"/>
              </a:rPr>
              <a:t>抗原检测</a:t>
            </a:r>
            <a:r>
              <a:rPr lang="en-US" altLang="zh-CN" sz="4000" b="1" dirty="0">
                <a:solidFill>
                  <a:schemeClr val="accent6"/>
                </a:solidFill>
                <a:latin typeface="黑体" panose="02010609060101010101" pitchFamily="2" charset="-122"/>
                <a:ea typeface="黑体" panose="02010609060101010101" pitchFamily="2" charset="-122"/>
                <a:cs typeface="+mj-cs"/>
              </a:rPr>
              <a:t>-1</a:t>
            </a:r>
            <a:endParaRPr lang="zh-CN" altLang="en-US" sz="4000" b="1" dirty="0">
              <a:solidFill>
                <a:schemeClr val="accent6"/>
              </a:solidFill>
              <a:latin typeface="黑体" panose="02010609060101010101" pitchFamily="2" charset="-122"/>
              <a:ea typeface="黑体" panose="02010609060101010101" pitchFamily="2" charset="-122"/>
              <a:cs typeface="+mj-cs"/>
            </a:endParaRPr>
          </a:p>
        </p:txBody>
      </p:sp>
      <p:sp>
        <p:nvSpPr>
          <p:cNvPr id="7" name="TextBox 1"/>
          <p:cNvSpPr txBox="1"/>
          <p:nvPr/>
        </p:nvSpPr>
        <p:spPr>
          <a:xfrm>
            <a:off x="395536" y="1268760"/>
            <a:ext cx="8450232" cy="4824536"/>
          </a:xfrm>
          <a:prstGeom prst="rect">
            <a:avLst/>
          </a:prstGeom>
          <a:noFill/>
        </p:spPr>
        <p:txBody>
          <a:bodyPr wrap="square" rtlCol="0">
            <a:noAutofit/>
          </a:bodyPr>
          <a:lstStyle/>
          <a:p>
            <a:pPr marL="457200" indent="-45720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cs typeface="Times New Roman Regular" charset="0"/>
              </a:rPr>
              <a:t>抗原检测优势</a:t>
            </a: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操作简便、获得检测结果快速（约</a:t>
            </a:r>
            <a:r>
              <a:rPr lang="en-US" sz="2000" dirty="0">
                <a:latin typeface="华文楷体" panose="02010600040101010101" pitchFamily="2" charset="-122"/>
                <a:ea typeface="华文楷体" panose="02010600040101010101" pitchFamily="2" charset="-122"/>
              </a:rPr>
              <a:t>15</a:t>
            </a:r>
            <a:r>
              <a:rPr lang="zh-CN" altLang="en-US" sz="2000" dirty="0">
                <a:latin typeface="华文楷体" panose="02010600040101010101" pitchFamily="2" charset="-122"/>
                <a:ea typeface="华文楷体" panose="02010600040101010101" pitchFamily="2" charset="-122"/>
                <a:cs typeface="Times New Roman Regular" charset="0"/>
              </a:rPr>
              <a:t>分钟）便于居家自行检测</a:t>
            </a:r>
            <a:endParaRPr lang="en-US" altLang="zh-CN" sz="20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在高病毒载量的情况下，抗原检测的灵敏度与核酸检测相当</a:t>
            </a:r>
            <a:endParaRPr lang="en-US" altLang="zh-CN" sz="20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抗原检测的窗口期与核酸检测相同，都为发病早期</a:t>
            </a:r>
            <a:endParaRPr lang="en-US" altLang="zh-CN" sz="20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有利于感染者的早发现、早隔离，并且与病毒传播能力相关性更高</a:t>
            </a:r>
            <a:endParaRPr lang="en-US" altLang="zh-CN" sz="2000" dirty="0">
              <a:latin typeface="华文楷体" panose="02010600040101010101" pitchFamily="2" charset="-122"/>
              <a:ea typeface="华文楷体" panose="02010600040101010101" pitchFamily="2" charset="-122"/>
              <a:cs typeface="Times New Roman Regular" charset="0"/>
            </a:endParaRPr>
          </a:p>
          <a:p>
            <a:pPr lvl="1" indent="-45720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cs typeface="Times New Roman Regular" charset="0"/>
              </a:rPr>
              <a:t>抗原检测</a:t>
            </a:r>
            <a:r>
              <a:rPr lang="zh-CN" altLang="zh-CN" sz="2400" dirty="0">
                <a:latin typeface="华文楷体" panose="02010600040101010101" pitchFamily="2" charset="-122"/>
                <a:ea typeface="华文楷体" panose="02010600040101010101" pitchFamily="2" charset="-122"/>
                <a:cs typeface="Times New Roman Regular" charset="0"/>
              </a:rPr>
              <a:t>缺点</a:t>
            </a:r>
            <a:endParaRPr lang="en-US" altLang="zh-CN" sz="24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zh-CN" sz="2000" dirty="0">
                <a:latin typeface="华文楷体" panose="02010600040101010101" pitchFamily="2" charset="-122"/>
                <a:ea typeface="华文楷体" panose="02010600040101010101" pitchFamily="2" charset="-122"/>
                <a:cs typeface="Times New Roman Regular" charset="0"/>
              </a:rPr>
              <a:t>灵敏度总体低于核酸检测方法，尤其是在低病毒载量的情况下差异更加显著</a:t>
            </a:r>
            <a:endParaRPr lang="en-US" altLang="zh-CN" sz="20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人群感染率较低的情况下，有假阳性的情形</a:t>
            </a:r>
            <a:endParaRPr lang="en-US" altLang="zh-CN" sz="2000" dirty="0">
              <a:latin typeface="华文楷体" panose="02010600040101010101" pitchFamily="2" charset="-122"/>
              <a:ea typeface="华文楷体" panose="02010600040101010101" pitchFamily="2" charset="-122"/>
              <a:cs typeface="Times New Roman Regular" charset="0"/>
            </a:endParaRPr>
          </a:p>
          <a:p>
            <a:pPr lvl="1" indent="-45720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cs typeface="Times New Roman Regular" charset="0"/>
              </a:rPr>
              <a:t>抗原检测可作为核酸检测的补充手段，便于病例的早发现</a:t>
            </a:r>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190" y="1268760"/>
            <a:ext cx="8887612" cy="2232248"/>
          </a:xfrm>
          <a:prstGeom prst="rect">
            <a:avLst/>
          </a:prstGeom>
          <a:noFill/>
        </p:spPr>
        <p:txBody>
          <a:bodyPr wrap="square" rtlCol="0">
            <a:noAutofit/>
          </a:bodyPr>
          <a:lstStyle/>
          <a:p>
            <a:pPr marL="457200" indent="-457200">
              <a:spcBef>
                <a:spcPts val="600"/>
              </a:spcBef>
              <a:spcAft>
                <a:spcPts val="600"/>
              </a:spcAft>
              <a:buFont typeface="Wingdings" panose="05000000000000000000" pitchFamily="2" charset="2"/>
              <a:buChar char="Ø"/>
            </a:pPr>
            <a:r>
              <a:rPr lang="zh-CN" altLang="en-US" sz="2800" dirty="0">
                <a:latin typeface="华文楷体" panose="02010600040101010101" pitchFamily="2" charset="-122"/>
                <a:ea typeface="华文楷体" panose="02010600040101010101" pitchFamily="2" charset="-122"/>
                <a:cs typeface="Times New Roman Regular" charset="0"/>
              </a:rPr>
              <a:t>抗原检测应用场景</a:t>
            </a:r>
          </a:p>
          <a:p>
            <a:pPr marL="800100" lvl="1" indent="-342900">
              <a:lnSpc>
                <a:spcPts val="3600"/>
              </a:lnSpc>
              <a:spcBef>
                <a:spcPts val="600"/>
              </a:spcBef>
              <a:spcAft>
                <a:spcPts val="600"/>
              </a:spcAft>
              <a:buFont typeface="Times New Roman" panose="02020603050405020304" pitchFamily="18" charset="0"/>
              <a:buChar char="−"/>
            </a:pPr>
            <a:r>
              <a:rPr lang="zh-CN" altLang="en-US" sz="2400" dirty="0">
                <a:latin typeface="华文楷体" panose="02010600040101010101" pitchFamily="2" charset="-122"/>
                <a:ea typeface="华文楷体" panose="02010600040101010101" pitchFamily="2" charset="-122"/>
                <a:cs typeface="Times New Roman Regular" charset="0"/>
              </a:rPr>
              <a:t>不具备核酸检测能力的基层医疗机构：</a:t>
            </a:r>
            <a:endParaRPr lang="en-US" altLang="zh-CN" sz="2400" dirty="0">
              <a:latin typeface="华文楷体" panose="02010600040101010101" pitchFamily="2" charset="-122"/>
              <a:ea typeface="华文楷体" panose="02010600040101010101" pitchFamily="2" charset="-122"/>
              <a:cs typeface="Times New Roman Regular" charset="0"/>
            </a:endParaRPr>
          </a:p>
          <a:p>
            <a:pPr lvl="1">
              <a:lnSpc>
                <a:spcPts val="3600"/>
              </a:lnSpc>
              <a:spcBef>
                <a:spcPts val="600"/>
              </a:spcBef>
              <a:spcAft>
                <a:spcPts val="600"/>
              </a:spcAft>
            </a:pPr>
            <a:r>
              <a:rPr lang="en-US" altLang="zh-CN" sz="2000" dirty="0">
                <a:latin typeface="华文楷体" panose="02010600040101010101" pitchFamily="2" charset="-122"/>
                <a:ea typeface="华文楷体" panose="02010600040101010101" pitchFamily="2" charset="-122"/>
                <a:cs typeface="Times New Roman Regular" charset="0"/>
              </a:rPr>
              <a:t>     </a:t>
            </a:r>
            <a:r>
              <a:rPr lang="zh-CN" altLang="en-US" sz="2000" dirty="0">
                <a:latin typeface="华文楷体" panose="02010600040101010101" pitchFamily="2" charset="-122"/>
                <a:ea typeface="华文楷体" panose="02010600040101010101" pitchFamily="2" charset="-122"/>
                <a:cs typeface="Times New Roman Regular" charset="0"/>
              </a:rPr>
              <a:t>如</a:t>
            </a:r>
            <a:r>
              <a:rPr lang="zh-CN" altLang="zh-CN" sz="2000" dirty="0">
                <a:latin typeface="华文楷体" panose="02010600040101010101" pitchFamily="2" charset="-122"/>
                <a:ea typeface="华文楷体" panose="02010600040101010101" pitchFamily="2" charset="-122"/>
                <a:cs typeface="Times New Roman Regular" charset="0"/>
              </a:rPr>
              <a:t>在偏远地区乡镇卫生院，社区卫生服务站等</a:t>
            </a:r>
            <a:r>
              <a:rPr lang="zh-CN" altLang="en-US" sz="2000" dirty="0">
                <a:latin typeface="华文楷体" panose="02010600040101010101" pitchFamily="2" charset="-122"/>
                <a:ea typeface="华文楷体" panose="02010600040101010101" pitchFamily="2" charset="-122"/>
                <a:cs typeface="Times New Roman Regular" charset="0"/>
              </a:rPr>
              <a:t>，</a:t>
            </a:r>
            <a:r>
              <a:rPr lang="zh-CN" altLang="zh-CN" sz="2000" dirty="0">
                <a:latin typeface="华文楷体" panose="02010600040101010101" pitchFamily="2" charset="-122"/>
                <a:ea typeface="华文楷体" panose="02010600040101010101" pitchFamily="2" charset="-122"/>
                <a:cs typeface="Times New Roman Regular" charset="0"/>
              </a:rPr>
              <a:t>可采用抗原检测试剂快速排查疑似患者</a:t>
            </a:r>
            <a:r>
              <a:rPr lang="zh-CN" altLang="en-US" sz="2000" dirty="0">
                <a:latin typeface="华文楷体" panose="02010600040101010101" pitchFamily="2" charset="-122"/>
                <a:ea typeface="华文楷体" panose="02010600040101010101" pitchFamily="2" charset="-122"/>
                <a:cs typeface="Times New Roman Regular" charset="0"/>
              </a:rPr>
              <a:t>。</a:t>
            </a:r>
          </a:p>
          <a:p>
            <a:pPr marL="800100" lvl="1" indent="-342900">
              <a:lnSpc>
                <a:spcPts val="3600"/>
              </a:lnSpc>
              <a:spcBef>
                <a:spcPts val="600"/>
              </a:spcBef>
              <a:spcAft>
                <a:spcPts val="600"/>
              </a:spcAft>
              <a:buFont typeface="Times New Roman" panose="02020603050405020304" pitchFamily="18" charset="0"/>
              <a:buChar char="−"/>
            </a:pPr>
            <a:r>
              <a:rPr lang="zh-CN" altLang="en-US" sz="2400" dirty="0">
                <a:latin typeface="华文楷体" panose="02010600040101010101" pitchFamily="2" charset="-122"/>
                <a:ea typeface="华文楷体" panose="02010600040101010101" pitchFamily="2" charset="-122"/>
                <a:cs typeface="Times New Roman Regular" charset="0"/>
              </a:rPr>
              <a:t>封控区、管控区人员检测：</a:t>
            </a:r>
            <a:endParaRPr lang="en-US" altLang="zh-CN" sz="2400" dirty="0">
              <a:latin typeface="华文楷体" panose="02010600040101010101" pitchFamily="2" charset="-122"/>
              <a:ea typeface="华文楷体" panose="02010600040101010101" pitchFamily="2" charset="-122"/>
              <a:cs typeface="Times New Roman Regular" charset="0"/>
            </a:endParaRPr>
          </a:p>
          <a:p>
            <a:pPr lvl="1">
              <a:lnSpc>
                <a:spcPts val="3600"/>
              </a:lnSpc>
              <a:spcBef>
                <a:spcPts val="600"/>
              </a:spcBef>
              <a:spcAft>
                <a:spcPts val="600"/>
              </a:spcAft>
            </a:pPr>
            <a:r>
              <a:rPr lang="en-US" altLang="zh-CN" sz="2000" dirty="0">
                <a:latin typeface="华文楷体" panose="02010600040101010101" pitchFamily="2" charset="-122"/>
                <a:ea typeface="华文楷体" panose="02010600040101010101" pitchFamily="2" charset="-122"/>
                <a:cs typeface="Times New Roman Regular" charset="0"/>
              </a:rPr>
              <a:t>      </a:t>
            </a:r>
            <a:r>
              <a:rPr lang="zh-CN" altLang="en-US" sz="2000" dirty="0">
                <a:latin typeface="华文楷体" panose="02010600040101010101" pitchFamily="2" charset="-122"/>
                <a:ea typeface="华文楷体" panose="02010600040101010101" pitchFamily="2" charset="-122"/>
                <a:cs typeface="Times New Roman Regular" charset="0"/>
              </a:rPr>
              <a:t>在实施封管控后前 </a:t>
            </a:r>
            <a:r>
              <a:rPr lang="en-US" altLang="zh-CN" sz="2000" dirty="0">
                <a:latin typeface="华文楷体" panose="02010600040101010101" pitchFamily="2" charset="-122"/>
                <a:ea typeface="华文楷体" panose="02010600040101010101" pitchFamily="2" charset="-122"/>
                <a:cs typeface="Times New Roman Regular" charset="0"/>
              </a:rPr>
              <a:t>3 </a:t>
            </a:r>
            <a:r>
              <a:rPr lang="zh-CN" altLang="en-US" sz="2000" dirty="0">
                <a:latin typeface="华文楷体" panose="02010600040101010101" pitchFamily="2" charset="-122"/>
                <a:ea typeface="华文楷体" panose="02010600040101010101" pitchFamily="2" charset="-122"/>
                <a:cs typeface="Times New Roman Regular" charset="0"/>
              </a:rPr>
              <a:t>天连续开展 </a:t>
            </a:r>
            <a:r>
              <a:rPr lang="en-US" altLang="zh-CN" sz="2000" dirty="0">
                <a:latin typeface="华文楷体" panose="02010600040101010101" pitchFamily="2" charset="-122"/>
                <a:ea typeface="华文楷体" panose="02010600040101010101" pitchFamily="2" charset="-122"/>
                <a:cs typeface="Times New Roman Regular" charset="0"/>
              </a:rPr>
              <a:t>3 </a:t>
            </a:r>
            <a:r>
              <a:rPr lang="zh-CN" altLang="en-US" sz="2000" dirty="0">
                <a:latin typeface="华文楷体" panose="02010600040101010101" pitchFamily="2" charset="-122"/>
                <a:ea typeface="华文楷体" panose="02010600040101010101" pitchFamily="2" charset="-122"/>
                <a:cs typeface="Times New Roman Regular" charset="0"/>
              </a:rPr>
              <a:t>次检测，第</a:t>
            </a:r>
            <a:r>
              <a:rPr lang="en-US" altLang="zh-CN" sz="2000" dirty="0">
                <a:latin typeface="华文楷体" panose="02010600040101010101" pitchFamily="2" charset="-122"/>
                <a:ea typeface="华文楷体" panose="02010600040101010101" pitchFamily="2" charset="-122"/>
                <a:cs typeface="Times New Roman Regular" charset="0"/>
              </a:rPr>
              <a:t>1 </a:t>
            </a:r>
            <a:r>
              <a:rPr lang="zh-CN" altLang="en-US" sz="2000" dirty="0">
                <a:latin typeface="华文楷体" panose="02010600040101010101" pitchFamily="2" charset="-122"/>
                <a:ea typeface="华文楷体" panose="02010600040101010101" pitchFamily="2" charset="-122"/>
                <a:cs typeface="Times New Roman Regular" charset="0"/>
              </a:rPr>
              <a:t>天和第 </a:t>
            </a:r>
            <a:r>
              <a:rPr lang="en-US" altLang="zh-CN" sz="2000" dirty="0">
                <a:latin typeface="华文楷体" panose="02010600040101010101" pitchFamily="2" charset="-122"/>
                <a:ea typeface="华文楷体" panose="02010600040101010101" pitchFamily="2" charset="-122"/>
                <a:cs typeface="Times New Roman Regular" charset="0"/>
              </a:rPr>
              <a:t>3 </a:t>
            </a:r>
            <a:r>
              <a:rPr lang="zh-CN" altLang="en-US" sz="2000" dirty="0">
                <a:latin typeface="华文楷体" panose="02010600040101010101" pitchFamily="2" charset="-122"/>
                <a:ea typeface="华文楷体" panose="02010600040101010101" pitchFamily="2" charset="-122"/>
                <a:cs typeface="Times New Roman Regular" charset="0"/>
              </a:rPr>
              <a:t>天完成两次全员核酸检测，</a:t>
            </a:r>
            <a:r>
              <a:rPr lang="zh-CN" altLang="en-US" sz="2000" dirty="0">
                <a:solidFill>
                  <a:srgbClr val="C00000"/>
                </a:solidFill>
                <a:latin typeface="华文楷体" panose="02010600040101010101" pitchFamily="2" charset="-122"/>
                <a:ea typeface="华文楷体" panose="02010600040101010101" pitchFamily="2" charset="-122"/>
                <a:cs typeface="Times New Roman Regular" charset="0"/>
              </a:rPr>
              <a:t>第 </a:t>
            </a:r>
            <a:r>
              <a:rPr lang="en-US" altLang="zh-CN" sz="2000" dirty="0">
                <a:solidFill>
                  <a:srgbClr val="C00000"/>
                </a:solidFill>
                <a:latin typeface="华文楷体" panose="02010600040101010101" pitchFamily="2" charset="-122"/>
                <a:ea typeface="华文楷体" panose="02010600040101010101" pitchFamily="2" charset="-122"/>
                <a:cs typeface="Times New Roman Regular" charset="0"/>
              </a:rPr>
              <a:t>2 </a:t>
            </a:r>
            <a:r>
              <a:rPr lang="zh-CN" altLang="en-US" sz="2000" dirty="0">
                <a:solidFill>
                  <a:srgbClr val="C00000"/>
                </a:solidFill>
                <a:latin typeface="华文楷体" panose="02010600040101010101" pitchFamily="2" charset="-122"/>
                <a:ea typeface="华文楷体" panose="02010600040101010101" pitchFamily="2" charset="-122"/>
                <a:cs typeface="Times New Roman Regular" charset="0"/>
              </a:rPr>
              <a:t>天开展一次抗原检测。</a:t>
            </a:r>
            <a:endParaRPr lang="en-US" altLang="zh-CN" sz="2000" dirty="0">
              <a:solidFill>
                <a:srgbClr val="C00000"/>
              </a:solidFill>
              <a:latin typeface="华文楷体" panose="02010600040101010101" pitchFamily="2" charset="-122"/>
              <a:ea typeface="华文楷体" panose="02010600040101010101" pitchFamily="2" charset="-122"/>
              <a:cs typeface="Times New Roman Regular" charset="0"/>
            </a:endParaRPr>
          </a:p>
          <a:p>
            <a:pPr marL="800100" lvl="1" indent="-342900">
              <a:lnSpc>
                <a:spcPts val="3600"/>
              </a:lnSpc>
              <a:spcBef>
                <a:spcPts val="600"/>
              </a:spcBef>
              <a:spcAft>
                <a:spcPts val="600"/>
              </a:spcAft>
              <a:buFont typeface="Times New Roman" panose="02020603050405020304" pitchFamily="18" charset="0"/>
              <a:buChar char="−"/>
            </a:pPr>
            <a:r>
              <a:rPr lang="zh-CN" altLang="en-US" sz="2400" dirty="0">
                <a:latin typeface="华文楷体" panose="02010600040101010101" pitchFamily="2" charset="-122"/>
                <a:ea typeface="华文楷体" panose="02010600040101010101" pitchFamily="2" charset="-122"/>
                <a:cs typeface="Times New Roman Regular" charset="0"/>
              </a:rPr>
              <a:t>发生大规模疫情时，在核酸检测能力不足时，可作为核酸检测的补充手段。</a:t>
            </a:r>
          </a:p>
        </p:txBody>
      </p:sp>
      <p:sp>
        <p:nvSpPr>
          <p:cNvPr id="3" name="TextBox 1"/>
          <p:cNvSpPr txBox="1"/>
          <p:nvPr/>
        </p:nvSpPr>
        <p:spPr>
          <a:xfrm>
            <a:off x="755576" y="116632"/>
            <a:ext cx="7560840" cy="707886"/>
          </a:xfrm>
          <a:prstGeom prst="rect">
            <a:avLst/>
          </a:prstGeom>
          <a:noFill/>
        </p:spPr>
        <p:txBody>
          <a:bodyPr wrap="square" rtlCol="0">
            <a:spAutoFit/>
          </a:bodyPr>
          <a:lstStyle/>
          <a:p>
            <a:pPr algn="ctr"/>
            <a:r>
              <a:rPr lang="zh-CN" altLang="en-US" sz="4000" b="1" dirty="0">
                <a:solidFill>
                  <a:schemeClr val="accent6"/>
                </a:solidFill>
                <a:latin typeface="黑体" panose="02010609060101010101" pitchFamily="2" charset="-122"/>
                <a:ea typeface="黑体" panose="02010609060101010101" pitchFamily="2" charset="-122"/>
                <a:cs typeface="+mj-cs"/>
              </a:rPr>
              <a:t>抗原检测</a:t>
            </a:r>
            <a:r>
              <a:rPr lang="en-US" altLang="zh-CN" sz="4000" b="1" dirty="0">
                <a:solidFill>
                  <a:schemeClr val="accent6"/>
                </a:solidFill>
                <a:latin typeface="黑体" panose="02010609060101010101" pitchFamily="2" charset="-122"/>
                <a:ea typeface="黑体" panose="02010609060101010101" pitchFamily="2" charset="-122"/>
                <a:cs typeface="+mj-cs"/>
              </a:rPr>
              <a:t>-2</a:t>
            </a:r>
            <a:endParaRPr lang="zh-CN" altLang="en-US" sz="4000" b="1" dirty="0">
              <a:solidFill>
                <a:schemeClr val="accent6"/>
              </a:solidFill>
              <a:latin typeface="黑体" panose="02010609060101010101" pitchFamily="2" charset="-122"/>
              <a:ea typeface="黑体" panose="02010609060101010101" pitchFamily="2" charset="-122"/>
              <a:cs typeface="+mj-cs"/>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4664" y="1096085"/>
            <a:ext cx="8229600" cy="503238"/>
          </a:xfrm>
        </p:spPr>
        <p:txBody>
          <a:bodyPr/>
          <a:lstStyle/>
          <a:p>
            <a:pPr marL="571500" indent="-571500" eaLnBrk="1" hangingPunct="1">
              <a:buFont typeface="Wingdings" panose="05000000000000000000" pitchFamily="2" charset="2"/>
              <a:buChar char="Ø"/>
              <a:defRPr/>
            </a:pPr>
            <a:r>
              <a:rPr lang="zh-CN" altLang="en-US" sz="2800" b="0" kern="1200" dirty="0">
                <a:solidFill>
                  <a:schemeClr val="tx1"/>
                </a:solidFill>
                <a:latin typeface="华文楷体" panose="02010600040101010101" pitchFamily="2" charset="-122"/>
                <a:ea typeface="华文楷体" panose="02010600040101010101" pitchFamily="2" charset="-122"/>
              </a:rPr>
              <a:t>入境人员管理</a:t>
            </a:r>
          </a:p>
        </p:txBody>
      </p:sp>
      <p:grpSp>
        <p:nvGrpSpPr>
          <p:cNvPr id="37" name="组合 36"/>
          <p:cNvGrpSpPr/>
          <p:nvPr/>
        </p:nvGrpSpPr>
        <p:grpSpPr>
          <a:xfrm>
            <a:off x="1215225" y="1599323"/>
            <a:ext cx="6360887" cy="3978166"/>
            <a:chOff x="1258784" y="1484415"/>
            <a:chExt cx="4399191" cy="1916129"/>
          </a:xfrm>
        </p:grpSpPr>
        <p:sp>
          <p:nvSpPr>
            <p:cNvPr id="38" name="矩形: 圆角 37"/>
            <p:cNvSpPr/>
            <p:nvPr/>
          </p:nvSpPr>
          <p:spPr>
            <a:xfrm>
              <a:off x="1258784" y="1484415"/>
              <a:ext cx="4399191"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0" name="矩形 39"/>
            <p:cNvSpPr/>
            <p:nvPr/>
          </p:nvSpPr>
          <p:spPr>
            <a:xfrm>
              <a:off x="1373237" y="1565310"/>
              <a:ext cx="4108862" cy="1835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42" name="组合 41"/>
            <p:cNvGrpSpPr/>
            <p:nvPr/>
          </p:nvGrpSpPr>
          <p:grpSpPr>
            <a:xfrm>
              <a:off x="1441262" y="1632628"/>
              <a:ext cx="3972812" cy="1544957"/>
              <a:chOff x="1502246" y="1602172"/>
              <a:chExt cx="3972812" cy="1544957"/>
            </a:xfrm>
          </p:grpSpPr>
          <p:sp>
            <p:nvSpPr>
              <p:cNvPr id="43" name="文本框 42"/>
              <p:cNvSpPr txBox="1"/>
              <p:nvPr/>
            </p:nvSpPr>
            <p:spPr>
              <a:xfrm>
                <a:off x="1502246" y="1602172"/>
                <a:ext cx="3972812" cy="27760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endParaRPr lang="zh-CN" altLang="en-US" sz="2400" dirty="0">
                  <a:latin typeface="楷体" panose="02010609060101010101" pitchFamily="49" charset="-122"/>
                  <a:ea typeface="楷体" panose="02010609060101010101" pitchFamily="49" charset="-122"/>
                  <a:cs typeface="+mn-ea"/>
                  <a:sym typeface="+mn-lt"/>
                </a:endParaRPr>
              </a:p>
            </p:txBody>
          </p:sp>
          <p:sp>
            <p:nvSpPr>
              <p:cNvPr id="44" name="文本框 43"/>
              <p:cNvSpPr txBox="1"/>
              <p:nvPr/>
            </p:nvSpPr>
            <p:spPr>
              <a:xfrm>
                <a:off x="1629600" y="1620214"/>
                <a:ext cx="3787359" cy="1526915"/>
              </a:xfrm>
              <a:prstGeom prst="rect">
                <a:avLst/>
              </a:prstGeom>
              <a:noFill/>
            </p:spPr>
            <p:txBody>
              <a:bodyPr wrap="square" rtlCol="0">
                <a:spAutoFit/>
              </a:bodyPr>
              <a:lstStyle/>
              <a:p>
                <a:pPr marL="342900" indent="-342900">
                  <a:spcBef>
                    <a:spcPts val="600"/>
                  </a:spcBef>
                  <a:spcAft>
                    <a:spcPts val="600"/>
                  </a:spcAft>
                  <a:buFont typeface="Times New Roman" panose="02020603050405020304" pitchFamily="18" charset="0"/>
                  <a:buChar char="−"/>
                </a:pPr>
                <a:r>
                  <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缩短隔离期限</a:t>
                </a:r>
                <a:endParaRPr lang="en-US" altLang="zh-CN"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a:p>
                <a:pPr marL="800100" lvl="1" indent="-342900">
                  <a:spcBef>
                    <a:spcPts val="600"/>
                  </a:spcBef>
                  <a:spcAft>
                    <a:spcPts val="600"/>
                  </a:spcAft>
                  <a:buFont typeface="Wingdings" panose="05000000000000000000" pitchFamily="2" charset="2"/>
                  <a:buChar char="ü"/>
                </a:pP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14</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天集中隔离调整为</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7</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天集中隔离医学观察</a:t>
                </a:r>
                <a:r>
                  <a:rPr lang="en-US" altLang="zh-CN"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+3</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天居家健康监测”</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endPar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a:p>
                <a:pPr marL="800100" lvl="1" indent="-342900">
                  <a:spcBef>
                    <a:spcPts val="600"/>
                  </a:spcBef>
                  <a:spcAft>
                    <a:spcPts val="600"/>
                  </a:spcAft>
                  <a:buFont typeface="Wingdings" panose="05000000000000000000" pitchFamily="2" charset="2"/>
                  <a:buChar char="ü"/>
                </a:pP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7</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天集中隔离第 </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1</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2</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3</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5</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7</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天各开展一次核酸检测；</a:t>
                </a:r>
                <a:endPar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a:p>
                <a:pPr marL="800100" lvl="1" indent="-342900">
                  <a:spcBef>
                    <a:spcPts val="600"/>
                  </a:spcBef>
                  <a:spcAft>
                    <a:spcPts val="600"/>
                  </a:spcAft>
                  <a:buFont typeface="Wingdings" panose="05000000000000000000" pitchFamily="2" charset="2"/>
                  <a:buChar char="ü"/>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居家健康监测的第</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3</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天开展一次核酸检测。</a:t>
                </a:r>
              </a:p>
            </p:txBody>
          </p:sp>
        </p:grpSp>
      </p:grpSp>
      <p:sp>
        <p:nvSpPr>
          <p:cNvPr id="11" name="矩形 10"/>
          <p:cNvSpPr/>
          <p:nvPr/>
        </p:nvSpPr>
        <p:spPr>
          <a:xfrm>
            <a:off x="1861322" y="332656"/>
            <a:ext cx="5421356" cy="464230"/>
          </a:xfrm>
          <a:prstGeom prst="rect">
            <a:avLst/>
          </a:prstGeom>
        </p:spPr>
        <p:txBody>
          <a:bodyPr wrap="none">
            <a:spAutoFit/>
          </a:bodyPr>
          <a:lstStyle/>
          <a:p>
            <a:pPr marL="137795">
              <a:lnSpc>
                <a:spcPts val="2900"/>
              </a:lnSpc>
              <a:spcBef>
                <a:spcPts val="950"/>
              </a:spcBef>
              <a:spcAft>
                <a:spcPts val="0"/>
              </a:spcAft>
            </a:pPr>
            <a:r>
              <a:rPr lang="zh-CN" altLang="en-US" sz="3600" b="1" dirty="0">
                <a:solidFill>
                  <a:schemeClr val="accent6"/>
                </a:solidFill>
                <a:latin typeface="黑体" panose="02010609060101010101" pitchFamily="2" charset="-122"/>
                <a:ea typeface="黑体" panose="02010609060101010101" pitchFamily="2" charset="-122"/>
                <a:cs typeface="+mj-cs"/>
              </a:rPr>
              <a:t>七、</a:t>
            </a:r>
            <a:r>
              <a:rPr lang="zh-CN" altLang="zh-CN" sz="3600" b="1" dirty="0">
                <a:solidFill>
                  <a:schemeClr val="accent6"/>
                </a:solidFill>
                <a:latin typeface="黑体" panose="02010609060101010101" pitchFamily="2" charset="-122"/>
                <a:ea typeface="黑体" panose="02010609060101010101" pitchFamily="2" charset="-122"/>
                <a:cs typeface="+mj-cs"/>
              </a:rPr>
              <a:t>境外输入疫情防控</a:t>
            </a:r>
            <a:r>
              <a:rPr lang="en-US" altLang="zh-CN" sz="3600" b="1" dirty="0">
                <a:solidFill>
                  <a:schemeClr val="accent6"/>
                </a:solidFill>
                <a:latin typeface="黑体" panose="02010609060101010101" pitchFamily="2" charset="-122"/>
                <a:ea typeface="黑体" panose="02010609060101010101" pitchFamily="2" charset="-122"/>
                <a:cs typeface="+mj-cs"/>
              </a:rPr>
              <a:t>-1</a:t>
            </a:r>
            <a:endParaRPr lang="zh-CN" altLang="zh-CN" sz="3600" b="1" dirty="0">
              <a:solidFill>
                <a:schemeClr val="accent6"/>
              </a:solidFill>
              <a:latin typeface="黑体" panose="02010609060101010101" pitchFamily="2" charset="-122"/>
              <a:ea typeface="黑体" panose="02010609060101010101" pitchFamily="2" charset="-122"/>
              <a:cs typeface="+mj-cs"/>
            </a:endParaRPr>
          </a:p>
        </p:txBody>
      </p:sp>
      <p:sp>
        <p:nvSpPr>
          <p:cNvPr id="3" name="文本框 2"/>
          <p:cNvSpPr txBox="1"/>
          <p:nvPr/>
        </p:nvSpPr>
        <p:spPr>
          <a:xfrm>
            <a:off x="359532" y="5216326"/>
            <a:ext cx="8424936" cy="190821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latin typeface="华文楷体" panose="02010600040101010101" pitchFamily="2" charset="-122"/>
                <a:ea typeface="华文楷体" panose="02010600040101010101" pitchFamily="2" charset="-122"/>
              </a:rPr>
              <a:t>7</a:t>
            </a:r>
            <a:r>
              <a:rPr lang="zh-CN" altLang="en-US" sz="2000" dirty="0">
                <a:latin typeface="华文楷体" panose="02010600040101010101" pitchFamily="2" charset="-122"/>
                <a:ea typeface="华文楷体" panose="02010600040101010101" pitchFamily="2" charset="-122"/>
              </a:rPr>
              <a:t>天集中隔离期间核酸检测均为阴性，</a:t>
            </a:r>
            <a:r>
              <a:rPr lang="zh-CN" altLang="en-US" sz="2000" dirty="0">
                <a:solidFill>
                  <a:srgbClr val="C00000"/>
                </a:solidFill>
                <a:latin typeface="华文楷体" panose="02010600040101010101" pitchFamily="2" charset="-122"/>
                <a:ea typeface="华文楷体" panose="02010600040101010101" pitchFamily="2" charset="-122"/>
              </a:rPr>
              <a:t>且排除隔离点交叉感染风险后</a:t>
            </a:r>
            <a:r>
              <a:rPr lang="zh-CN" altLang="en-US" sz="2000" dirty="0">
                <a:latin typeface="华文楷体" panose="02010600040101010101" pitchFamily="2" charset="-122"/>
                <a:ea typeface="华文楷体" panose="02010600040101010101" pitchFamily="2" charset="-122"/>
              </a:rPr>
              <a:t>，</a:t>
            </a:r>
            <a:r>
              <a:rPr lang="zh-CN" altLang="en-US" sz="2000" dirty="0">
                <a:solidFill>
                  <a:srgbClr val="C00000"/>
                </a:solidFill>
                <a:latin typeface="华文楷体" panose="02010600040101010101" pitchFamily="2" charset="-122"/>
                <a:ea typeface="华文楷体" panose="02010600040101010101" pitchFamily="2" charset="-122"/>
              </a:rPr>
              <a:t>点对点闭环</a:t>
            </a:r>
            <a:r>
              <a:rPr lang="zh-CN" altLang="en-US" sz="2000" dirty="0">
                <a:latin typeface="华文楷体" panose="02010600040101010101" pitchFamily="2" charset="-122"/>
                <a:ea typeface="华文楷体" panose="02010600040101010101" pitchFamily="2" charset="-122"/>
              </a:rPr>
              <a:t>返回至居住地，途中做好个人防护。</a:t>
            </a:r>
            <a:endParaRPr lang="en-US" altLang="zh-CN" sz="20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r>
              <a:rPr lang="zh-CN" altLang="en-US" sz="2000" dirty="0">
                <a:latin typeface="华文楷体" panose="02010600040101010101" pitchFamily="2" charset="-122"/>
                <a:ea typeface="华文楷体" panose="02010600040101010101" pitchFamily="2" charset="-122"/>
              </a:rPr>
              <a:t>第一入境地省级联防联控机制应及时将入境人员相关信息推送至目的地省级联防联控机制做好入境人员信息共享。</a:t>
            </a:r>
            <a:endParaRPr lang="en-US" altLang="zh-CN" dirty="0"/>
          </a:p>
          <a:p>
            <a:endParaRPr lang="en-US" altLang="zh-CN"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81525" y="404664"/>
            <a:ext cx="8229600" cy="503238"/>
          </a:xfrm>
          <a:prstGeom prst="rect">
            <a:avLst/>
          </a:prstGeom>
        </p:spPr>
        <p:txBody>
          <a:bodyPr/>
          <a:lstStyle>
            <a:lvl1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r>
              <a:rPr lang="zh-CN" altLang="en-US" kern="0" dirty="0">
                <a:solidFill>
                  <a:schemeClr val="accent6"/>
                </a:solidFill>
              </a:rPr>
              <a:t>总体思路</a:t>
            </a:r>
          </a:p>
        </p:txBody>
      </p:sp>
      <p:sp>
        <p:nvSpPr>
          <p:cNvPr id="4" name="文本框 3"/>
          <p:cNvSpPr txBox="1"/>
          <p:nvPr/>
        </p:nvSpPr>
        <p:spPr>
          <a:xfrm>
            <a:off x="395536" y="1484784"/>
            <a:ext cx="8424936" cy="46166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800" kern="100" dirty="0">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坚持</a:t>
            </a:r>
            <a:r>
              <a:rPr lang="zh-CN" altLang="en-US" sz="2800" kern="100" dirty="0">
                <a:effectLst/>
                <a:latin typeface="华文楷体" panose="02010600040101010101" pitchFamily="2" charset="-122"/>
                <a:ea typeface="华文楷体" panose="02010600040101010101" pitchFamily="2" charset="-122"/>
                <a:cs typeface="Times New Roman" panose="02020603050405020304" pitchFamily="18" charset="0"/>
              </a:rPr>
              <a:t>“外防输入、内防反弹” 防控策略和“动态清零”总方针</a:t>
            </a:r>
            <a:r>
              <a:rPr lang="en-US" altLang="zh-CN" sz="2800" kern="100" dirty="0">
                <a:effectLst/>
                <a:latin typeface="华文楷体" panose="02010600040101010101" pitchFamily="2" charset="-122"/>
                <a:ea typeface="华文楷体" panose="02010600040101010101" pitchFamily="2" charset="-122"/>
                <a:cs typeface="Times New Roman" panose="02020603050405020304" pitchFamily="18" charset="0"/>
              </a:rPr>
              <a:t>;</a:t>
            </a:r>
          </a:p>
          <a:p>
            <a:pPr marL="342900" indent="-342900">
              <a:lnSpc>
                <a:spcPct val="150000"/>
              </a:lnSpc>
              <a:buFont typeface="Arial" panose="020B0604020202020204" pitchFamily="34" charset="0"/>
              <a:buChar char="•"/>
            </a:pPr>
            <a:r>
              <a:rPr lang="zh-CN" altLang="en-US" sz="2800" kern="100" dirty="0">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结合国内外新冠病毒研究进展</a:t>
            </a:r>
            <a:r>
              <a:rPr lang="zh-CN" altLang="en-US" sz="2800" kern="100" dirty="0">
                <a:effectLst/>
                <a:latin typeface="华文楷体" panose="02010600040101010101" pitchFamily="2" charset="-122"/>
                <a:ea typeface="华文楷体" panose="02010600040101010101" pitchFamily="2" charset="-122"/>
                <a:cs typeface="Times New Roman" panose="02020603050405020304" pitchFamily="18" charset="0"/>
              </a:rPr>
              <a:t>和我国</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本土</a:t>
            </a:r>
            <a:r>
              <a:rPr lang="zh-CN" altLang="en-US" sz="2800" kern="100" dirty="0">
                <a:effectLst/>
                <a:latin typeface="华文楷体" panose="02010600040101010101" pitchFamily="2" charset="-122"/>
                <a:ea typeface="华文楷体" panose="02010600040101010101" pitchFamily="2" charset="-122"/>
                <a:cs typeface="Times New Roman" panose="02020603050405020304" pitchFamily="18" charset="0"/>
              </a:rPr>
              <a:t>疫情处置实践经验</a:t>
            </a:r>
            <a:r>
              <a:rPr lang="en-US" altLang="zh-CN" sz="2800" kern="100" dirty="0">
                <a:effectLst/>
                <a:latin typeface="华文楷体" panose="02010600040101010101" pitchFamily="2" charset="-122"/>
                <a:ea typeface="华文楷体" panose="02010600040101010101" pitchFamily="2" charset="-122"/>
                <a:cs typeface="Times New Roman" panose="02020603050405020304" pitchFamily="18" charset="0"/>
              </a:rPr>
              <a:t>;</a:t>
            </a:r>
          </a:p>
          <a:p>
            <a:pPr marL="342900" indent="-342900">
              <a:lnSpc>
                <a:spcPct val="150000"/>
              </a:lnSpc>
              <a:buFont typeface="Arial" panose="020B0604020202020204" pitchFamily="34" charset="0"/>
              <a:buChar char="•"/>
            </a:pPr>
            <a:r>
              <a:rPr lang="zh-CN" altLang="en-US" sz="2800" kern="100" dirty="0">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体现</a:t>
            </a:r>
            <a:r>
              <a:rPr lang="zh-CN" altLang="en-US" sz="2800" kern="100" dirty="0">
                <a:effectLst/>
                <a:latin typeface="华文楷体" panose="02010600040101010101" pitchFamily="2" charset="-122"/>
                <a:ea typeface="华文楷体" panose="02010600040101010101" pitchFamily="2" charset="-122"/>
                <a:cs typeface="Times New Roman" panose="02020603050405020304" pitchFamily="18" charset="0"/>
              </a:rPr>
              <a:t>科学、精准，力争在常态化防控和疫情处置的各个环节采取最优的防控措施</a:t>
            </a:r>
            <a:r>
              <a:rPr lang="en-US" altLang="zh-CN" sz="2800" kern="100" dirty="0">
                <a:effectLst/>
                <a:latin typeface="华文楷体" panose="02010600040101010101" pitchFamily="2" charset="-122"/>
                <a:ea typeface="华文楷体" panose="02010600040101010101" pitchFamily="2" charset="-122"/>
                <a:cs typeface="Times New Roman" panose="02020603050405020304" pitchFamily="18" charset="0"/>
              </a:rPr>
              <a:t>;</a:t>
            </a:r>
          </a:p>
          <a:p>
            <a:pPr marL="342900" indent="-342900">
              <a:lnSpc>
                <a:spcPct val="150000"/>
              </a:lnSpc>
              <a:buFont typeface="Arial" panose="020B0604020202020204" pitchFamily="34" charset="0"/>
              <a:buChar char="•"/>
            </a:pPr>
            <a:r>
              <a:rPr lang="zh-CN" altLang="en-US" sz="2800" kern="100" dirty="0">
                <a:effectLst/>
                <a:latin typeface="华文楷体" panose="02010600040101010101" pitchFamily="2" charset="-122"/>
                <a:ea typeface="华文楷体" panose="02010600040101010101" pitchFamily="2" charset="-122"/>
                <a:cs typeface="Times New Roman" panose="02020603050405020304" pitchFamily="18" charset="0"/>
              </a:rPr>
              <a:t>最小的防控成本达到最佳的防控效果</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7664" y="1844824"/>
            <a:ext cx="6337275" cy="4392487"/>
            <a:chOff x="1258784" y="3990109"/>
            <a:chExt cx="4465122" cy="3963751"/>
          </a:xfrm>
        </p:grpSpPr>
        <p:sp>
          <p:nvSpPr>
            <p:cNvPr id="5" name="矩形: 圆角 53"/>
            <p:cNvSpPr/>
            <p:nvPr/>
          </p:nvSpPr>
          <p:spPr>
            <a:xfrm>
              <a:off x="1258784" y="3990109"/>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464624" y="4168238"/>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1428998" y="4120736"/>
              <a:ext cx="4108862" cy="38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promotion_115911"/>
            <p:cNvSpPr>
              <a:spLocks noChangeAspect="1"/>
            </p:cNvSpPr>
            <p:nvPr/>
          </p:nvSpPr>
          <p:spPr bwMode="auto">
            <a:xfrm>
              <a:off x="4992715" y="7432557"/>
              <a:ext cx="447676" cy="410906"/>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gradFill>
              <a:gsLst>
                <a:gs pos="0">
                  <a:srgbClr val="005AB4"/>
                </a:gs>
                <a:gs pos="100000">
                  <a:srgbClr val="004286"/>
                </a:gs>
              </a:gsLst>
              <a:lin ang="1620000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9" name="组合 8"/>
            <p:cNvGrpSpPr/>
            <p:nvPr/>
          </p:nvGrpSpPr>
          <p:grpSpPr>
            <a:xfrm>
              <a:off x="1393372" y="4120450"/>
              <a:ext cx="4123513" cy="2999019"/>
              <a:chOff x="1454356" y="1446683"/>
              <a:chExt cx="4123513" cy="2999019"/>
            </a:xfrm>
          </p:grpSpPr>
          <p:sp>
            <p:nvSpPr>
              <p:cNvPr id="10" name="文本框 9"/>
              <p:cNvSpPr txBox="1"/>
              <p:nvPr/>
            </p:nvSpPr>
            <p:spPr>
              <a:xfrm>
                <a:off x="1571315" y="1446683"/>
                <a:ext cx="4006554" cy="1763621"/>
              </a:xfrm>
              <a:prstGeom prst="rect">
                <a:avLst/>
              </a:prstGeom>
              <a:noFill/>
            </p:spPr>
            <p:txBody>
              <a:bodyPr wrap="square" rtlCol="0">
                <a:spAutoFit/>
              </a:bodyPr>
              <a:lstStyle/>
              <a:p>
                <a:pPr marL="342900" indent="-342900">
                  <a:lnSpc>
                    <a:spcPct val="150000"/>
                  </a:lnSpc>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rPr>
                  <a:t>对接触进口冷链食品的流通、销售等环节发现阳性物品人员：</a:t>
                </a:r>
                <a:endPar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nSpc>
                    <a:spcPct val="150000"/>
                  </a:lnSpc>
                  <a:spcBef>
                    <a:spcPts val="600"/>
                  </a:spcBef>
                  <a:spcAft>
                    <a:spcPts val="600"/>
                  </a:spcAft>
                  <a:buFont typeface="Times New Roman" panose="02020603050405020304" pitchFamily="18" charset="0"/>
                  <a:buChar char="−"/>
                </a:pPr>
                <a:endPar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p:txBody>
          </p:sp>
          <p:sp>
            <p:nvSpPr>
              <p:cNvPr id="11" name="文本框 10"/>
              <p:cNvSpPr txBox="1"/>
              <p:nvPr/>
            </p:nvSpPr>
            <p:spPr>
              <a:xfrm>
                <a:off x="1454356" y="2557100"/>
                <a:ext cx="3921350" cy="1888602"/>
              </a:xfrm>
              <a:prstGeom prst="rect">
                <a:avLst/>
              </a:prstGeom>
              <a:noFill/>
            </p:spPr>
            <p:txBody>
              <a:bodyPr wrap="square" rtlCol="0">
                <a:spAutoFit/>
              </a:bodyPr>
              <a:lstStyle/>
              <a:p>
                <a:pPr marL="800100" lvl="1" indent="-342900">
                  <a:lnSpc>
                    <a:spcPct val="130000"/>
                  </a:lnSpc>
                  <a:buFont typeface="Wingdings" panose="05000000000000000000" pitchFamily="2" charset="2"/>
                  <a:buChar char="ü"/>
                </a:pP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接触阳性物品及其同批次物品的</a:t>
                </a:r>
                <a:r>
                  <a:rPr lang="zh-CN" altLang="zh-CN" sz="20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rPr>
                  <a:t>从业人员</a:t>
                </a: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进行连续</a:t>
                </a:r>
                <a:r>
                  <a:rPr lang="en-US"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2</a:t>
                </a: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次核酸检测（间隔</a:t>
                </a:r>
                <a:r>
                  <a:rPr lang="en-US"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24</a:t>
                </a: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小时）</a:t>
                </a:r>
                <a:r>
                  <a:rPr lang="zh-CN" altLang="en-US" sz="2000" kern="100" dirty="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ct val="130000"/>
                  </a:lnSpc>
                  <a:buFont typeface="Wingdings" panose="05000000000000000000" pitchFamily="2" charset="2"/>
                  <a:buChar char="ü"/>
                </a:pP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其中接触频次较高的从业人员采取</a:t>
                </a:r>
                <a:r>
                  <a:rPr lang="en-US"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7</a:t>
                </a: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天居家健康监测</a:t>
                </a:r>
                <a:r>
                  <a:rPr lang="zh-CN" altLang="en-US" sz="2000" kern="100" dirty="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ct val="130000"/>
                  </a:lnSpc>
                  <a:buFont typeface="Wingdings" panose="05000000000000000000" pitchFamily="2" charset="2"/>
                  <a:buChar char="ü"/>
                </a:pP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第</a:t>
                </a:r>
                <a:r>
                  <a:rPr lang="en-US"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4</a:t>
                </a: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7</a:t>
                </a: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天各开展</a:t>
                </a:r>
                <a:r>
                  <a:rPr lang="en-US"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zh-CN" sz="2000" kern="100" dirty="0">
                    <a:effectLst/>
                    <a:latin typeface="Times New Roman" panose="02020603050405020304" pitchFamily="18" charset="0"/>
                    <a:ea typeface="楷体" panose="02010609060101010101" pitchFamily="49" charset="-122"/>
                    <a:cs typeface="Times New Roman" panose="02020603050405020304" pitchFamily="18" charset="0"/>
                  </a:rPr>
                  <a:t>次核酸检测。</a:t>
                </a:r>
                <a:endParaRPr lang="zh-CN" altLang="en-US"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sym typeface="+mn-lt"/>
                </a:endParaRPr>
              </a:p>
            </p:txBody>
          </p:sp>
        </p:grpSp>
      </p:grpSp>
      <p:sp>
        <p:nvSpPr>
          <p:cNvPr id="13" name="矩形 12"/>
          <p:cNvSpPr/>
          <p:nvPr/>
        </p:nvSpPr>
        <p:spPr>
          <a:xfrm>
            <a:off x="1767873" y="468993"/>
            <a:ext cx="5421356" cy="464230"/>
          </a:xfrm>
          <a:prstGeom prst="rect">
            <a:avLst/>
          </a:prstGeom>
        </p:spPr>
        <p:txBody>
          <a:bodyPr wrap="none">
            <a:spAutoFit/>
          </a:bodyPr>
          <a:lstStyle/>
          <a:p>
            <a:pPr marL="137795">
              <a:lnSpc>
                <a:spcPts val="2900"/>
              </a:lnSpc>
              <a:spcBef>
                <a:spcPts val="950"/>
              </a:spcBef>
              <a:spcAft>
                <a:spcPts val="0"/>
              </a:spcAft>
            </a:pPr>
            <a:r>
              <a:rPr lang="zh-CN" altLang="en-US" sz="3600" b="1" dirty="0">
                <a:solidFill>
                  <a:schemeClr val="accent6"/>
                </a:solidFill>
                <a:latin typeface="黑体" panose="02010609060101010101" pitchFamily="2" charset="-122"/>
                <a:ea typeface="黑体" panose="02010609060101010101" pitchFamily="2" charset="-122"/>
                <a:cs typeface="+mj-cs"/>
              </a:rPr>
              <a:t>七、</a:t>
            </a:r>
            <a:r>
              <a:rPr lang="zh-CN" altLang="zh-CN" sz="3600" b="1" dirty="0">
                <a:solidFill>
                  <a:schemeClr val="accent6"/>
                </a:solidFill>
                <a:latin typeface="黑体" panose="02010609060101010101" pitchFamily="2" charset="-122"/>
                <a:ea typeface="黑体" panose="02010609060101010101" pitchFamily="2" charset="-122"/>
                <a:cs typeface="+mj-cs"/>
              </a:rPr>
              <a:t>境外输入疫情防控</a:t>
            </a:r>
            <a:r>
              <a:rPr lang="en-US" altLang="zh-CN" sz="3600" b="1" dirty="0">
                <a:solidFill>
                  <a:schemeClr val="accent6"/>
                </a:solidFill>
                <a:latin typeface="黑体" panose="02010609060101010101" pitchFamily="2" charset="-122"/>
                <a:ea typeface="黑体" panose="02010609060101010101" pitchFamily="2" charset="-122"/>
                <a:cs typeface="+mj-cs"/>
              </a:rPr>
              <a:t>-2</a:t>
            </a:r>
            <a:endParaRPr lang="zh-CN" altLang="zh-CN" sz="3600" b="1" dirty="0">
              <a:solidFill>
                <a:schemeClr val="accent6"/>
              </a:solidFill>
              <a:latin typeface="黑体" panose="02010609060101010101" pitchFamily="2" charset="-122"/>
              <a:ea typeface="黑体" panose="02010609060101010101" pitchFamily="2" charset="-122"/>
              <a:cs typeface="+mj-cs"/>
            </a:endParaRPr>
          </a:p>
        </p:txBody>
      </p:sp>
      <p:sp>
        <p:nvSpPr>
          <p:cNvPr id="15" name="文本框 14"/>
          <p:cNvSpPr txBox="1"/>
          <p:nvPr/>
        </p:nvSpPr>
        <p:spPr>
          <a:xfrm>
            <a:off x="1331640" y="1260152"/>
            <a:ext cx="4572000" cy="461665"/>
          </a:xfrm>
          <a:prstGeom prst="rect">
            <a:avLst/>
          </a:prstGeom>
          <a:noFill/>
        </p:spPr>
        <p:txBody>
          <a:bodyPr wrap="square">
            <a:spAutoFit/>
          </a:bodyPr>
          <a:lstStyle/>
          <a:p>
            <a:pPr marL="342900" indent="-342900">
              <a:buFont typeface="Wingdings" panose="05000000000000000000" pitchFamily="2" charset="2"/>
              <a:buChar char="Ø"/>
            </a:pPr>
            <a:r>
              <a:rPr lang="zh-CN" altLang="en-US" sz="2400" kern="100" dirty="0">
                <a:latin typeface="Times New Roman" panose="02020603050405020304" pitchFamily="18" charset="0"/>
                <a:ea typeface="楷体" panose="02010609060101010101" pitchFamily="49" charset="-122"/>
                <a:cs typeface="Times New Roman" panose="02020603050405020304" pitchFamily="18" charset="0"/>
              </a:rPr>
              <a:t>接触阳性物品人员管理</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03362" y="1844824"/>
            <a:ext cx="6337275" cy="4392487"/>
            <a:chOff x="1258784" y="3990109"/>
            <a:chExt cx="4465122" cy="3963751"/>
          </a:xfrm>
        </p:grpSpPr>
        <p:sp>
          <p:nvSpPr>
            <p:cNvPr id="5" name="矩形: 圆角 53"/>
            <p:cNvSpPr/>
            <p:nvPr/>
          </p:nvSpPr>
          <p:spPr>
            <a:xfrm>
              <a:off x="1258784" y="3990109"/>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464624" y="4168238"/>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1428998" y="4120736"/>
              <a:ext cx="4108862" cy="38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promotion_115911"/>
            <p:cNvSpPr>
              <a:spLocks noChangeAspect="1"/>
            </p:cNvSpPr>
            <p:nvPr/>
          </p:nvSpPr>
          <p:spPr bwMode="auto">
            <a:xfrm>
              <a:off x="4992715" y="7432557"/>
              <a:ext cx="447676" cy="410906"/>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gradFill>
              <a:gsLst>
                <a:gs pos="0">
                  <a:srgbClr val="005AB4"/>
                </a:gs>
                <a:gs pos="100000">
                  <a:srgbClr val="004286"/>
                </a:gs>
              </a:gsLst>
              <a:lin ang="1620000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9" name="组合 8"/>
            <p:cNvGrpSpPr/>
            <p:nvPr/>
          </p:nvGrpSpPr>
          <p:grpSpPr>
            <a:xfrm>
              <a:off x="1428998" y="4110349"/>
              <a:ext cx="4108862" cy="1679628"/>
              <a:chOff x="1489982" y="1436582"/>
              <a:chExt cx="4108862" cy="1679628"/>
            </a:xfrm>
          </p:grpSpPr>
          <p:sp>
            <p:nvSpPr>
              <p:cNvPr id="10" name="文本框 9"/>
              <p:cNvSpPr txBox="1"/>
              <p:nvPr/>
            </p:nvSpPr>
            <p:spPr>
              <a:xfrm>
                <a:off x="1592290" y="1436582"/>
                <a:ext cx="4006554" cy="573351"/>
              </a:xfrm>
              <a:prstGeom prst="rect">
                <a:avLst/>
              </a:prstGeom>
              <a:noFill/>
            </p:spPr>
            <p:txBody>
              <a:bodyPr wrap="square" rtlCol="0">
                <a:spAutoFit/>
              </a:bodyPr>
              <a:lstStyle/>
              <a:p>
                <a:pPr marL="342900" indent="-342900">
                  <a:lnSpc>
                    <a:spcPct val="150000"/>
                  </a:lnSpc>
                  <a:spcBef>
                    <a:spcPts val="600"/>
                  </a:spcBef>
                  <a:spcAft>
                    <a:spcPts val="600"/>
                  </a:spcAft>
                  <a:buFont typeface="Times New Roman" panose="02020603050405020304" pitchFamily="18" charset="0"/>
                  <a:buChar char="−"/>
                </a:pPr>
                <a:r>
                  <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对实施闭环管理的以下人员：</a:t>
                </a:r>
              </a:p>
            </p:txBody>
          </p:sp>
          <p:sp>
            <p:nvSpPr>
              <p:cNvPr id="11" name="文本框 10"/>
              <p:cNvSpPr txBox="1"/>
              <p:nvPr/>
            </p:nvSpPr>
            <p:spPr>
              <a:xfrm>
                <a:off x="1489982" y="2033041"/>
                <a:ext cx="3859900" cy="1083169"/>
              </a:xfrm>
              <a:prstGeom prst="rect">
                <a:avLst/>
              </a:prstGeom>
              <a:noFill/>
            </p:spPr>
            <p:txBody>
              <a:bodyPr wrap="square" rtlCol="0">
                <a:spAutoFit/>
              </a:bodyPr>
              <a:lstStyle/>
              <a:p>
                <a:pPr marL="800100" lvl="1" indent="-342900">
                  <a:buFont typeface="Wingdings" panose="05000000000000000000" pitchFamily="2" charset="2"/>
                  <a:buChar char="ü"/>
                </a:pPr>
                <a:r>
                  <a:rPr lang="zh-CN" altLang="zh-CN" sz="2400" dirty="0">
                    <a:latin typeface="华文楷体" panose="02010600040101010101" pitchFamily="2" charset="-122"/>
                    <a:ea typeface="华文楷体" panose="02010600040101010101" pitchFamily="2" charset="-122"/>
                  </a:rPr>
                  <a:t>定点医疗机构</a:t>
                </a:r>
                <a:r>
                  <a:rPr lang="zh-CN" altLang="en-US" sz="2400" dirty="0">
                    <a:latin typeface="华文楷体" panose="02010600040101010101" pitchFamily="2" charset="-122"/>
                    <a:ea typeface="华文楷体" panose="02010600040101010101" pitchFamily="2" charset="-122"/>
                  </a:rPr>
                  <a:t>人员</a:t>
                </a:r>
                <a:endParaRPr lang="en-US" altLang="zh-CN" sz="2400" dirty="0">
                  <a:latin typeface="华文楷体" panose="02010600040101010101" pitchFamily="2" charset="-122"/>
                  <a:ea typeface="华文楷体" panose="02010600040101010101" pitchFamily="2" charset="-122"/>
                </a:endParaRPr>
              </a:p>
              <a:p>
                <a:pPr marL="800100" lvl="1" indent="-342900">
                  <a:buFont typeface="Wingdings" panose="05000000000000000000" pitchFamily="2" charset="2"/>
                  <a:buChar char="ü"/>
                </a:pPr>
                <a:r>
                  <a:rPr lang="zh-CN" altLang="zh-CN" sz="2400" dirty="0">
                    <a:latin typeface="华文楷体" panose="02010600040101010101" pitchFamily="2" charset="-122"/>
                    <a:ea typeface="华文楷体" panose="02010600040101010101" pitchFamily="2" charset="-122"/>
                  </a:rPr>
                  <a:t>口岸直接接触进口物品</a:t>
                </a:r>
                <a:r>
                  <a:rPr lang="zh-CN" altLang="en-US" sz="2400" dirty="0">
                    <a:latin typeface="华文楷体" panose="02010600040101010101" pitchFamily="2" charset="-122"/>
                    <a:ea typeface="华文楷体" panose="02010600040101010101" pitchFamily="2" charset="-122"/>
                  </a:rPr>
                  <a:t>人员</a:t>
                </a:r>
                <a:endParaRPr lang="en-US" altLang="zh-CN" sz="2400" dirty="0">
                  <a:latin typeface="华文楷体" panose="02010600040101010101" pitchFamily="2" charset="-122"/>
                  <a:ea typeface="华文楷体" panose="02010600040101010101" pitchFamily="2" charset="-122"/>
                </a:endParaRPr>
              </a:p>
              <a:p>
                <a:pPr marL="800100" lvl="1" indent="-342900">
                  <a:buFont typeface="Wingdings" panose="05000000000000000000" pitchFamily="2" charset="2"/>
                  <a:buChar char="ü"/>
                </a:pPr>
                <a:r>
                  <a:rPr lang="zh-CN" altLang="zh-CN" sz="2400" dirty="0">
                    <a:latin typeface="华文楷体" panose="02010600040101010101" pitchFamily="2" charset="-122"/>
                    <a:ea typeface="华文楷体" panose="02010600040101010101" pitchFamily="2" charset="-122"/>
                  </a:rPr>
                  <a:t>集中隔离点工作人员</a:t>
                </a:r>
                <a:endParaRPr lang="en-US" altLang="zh-CN" sz="2400" dirty="0">
                  <a:latin typeface="华文楷体" panose="02010600040101010101" pitchFamily="2" charset="-122"/>
                  <a:ea typeface="华文楷体" panose="02010600040101010101" pitchFamily="2" charset="-122"/>
                </a:endParaRPr>
              </a:p>
            </p:txBody>
          </p:sp>
        </p:grpSp>
      </p:grpSp>
      <p:sp>
        <p:nvSpPr>
          <p:cNvPr id="13" name="矩形 12"/>
          <p:cNvSpPr/>
          <p:nvPr/>
        </p:nvSpPr>
        <p:spPr>
          <a:xfrm>
            <a:off x="1767873" y="468993"/>
            <a:ext cx="5421356" cy="464230"/>
          </a:xfrm>
          <a:prstGeom prst="rect">
            <a:avLst/>
          </a:prstGeom>
        </p:spPr>
        <p:txBody>
          <a:bodyPr wrap="none">
            <a:spAutoFit/>
          </a:bodyPr>
          <a:lstStyle/>
          <a:p>
            <a:pPr marL="137795">
              <a:lnSpc>
                <a:spcPts val="2900"/>
              </a:lnSpc>
              <a:spcBef>
                <a:spcPts val="950"/>
              </a:spcBef>
              <a:spcAft>
                <a:spcPts val="0"/>
              </a:spcAft>
            </a:pPr>
            <a:r>
              <a:rPr lang="zh-CN" altLang="en-US" sz="3600" b="1" dirty="0">
                <a:solidFill>
                  <a:schemeClr val="accent6"/>
                </a:solidFill>
                <a:latin typeface="黑体" panose="02010609060101010101" pitchFamily="2" charset="-122"/>
                <a:ea typeface="黑体" panose="02010609060101010101" pitchFamily="2" charset="-122"/>
                <a:cs typeface="+mj-cs"/>
              </a:rPr>
              <a:t>七、</a:t>
            </a:r>
            <a:r>
              <a:rPr lang="zh-CN" altLang="zh-CN" sz="3600" b="1" dirty="0">
                <a:solidFill>
                  <a:schemeClr val="accent6"/>
                </a:solidFill>
                <a:latin typeface="黑体" panose="02010609060101010101" pitchFamily="2" charset="-122"/>
                <a:ea typeface="黑体" panose="02010609060101010101" pitchFamily="2" charset="-122"/>
                <a:cs typeface="+mj-cs"/>
              </a:rPr>
              <a:t>境外输入疫情防控</a:t>
            </a:r>
            <a:r>
              <a:rPr lang="en-US" altLang="zh-CN" sz="3600" b="1" dirty="0">
                <a:solidFill>
                  <a:schemeClr val="accent6"/>
                </a:solidFill>
                <a:latin typeface="黑体" panose="02010609060101010101" pitchFamily="2" charset="-122"/>
                <a:ea typeface="黑体" panose="02010609060101010101" pitchFamily="2" charset="-122"/>
                <a:cs typeface="+mj-cs"/>
              </a:rPr>
              <a:t>-3</a:t>
            </a:r>
            <a:endParaRPr lang="zh-CN" altLang="zh-CN" sz="3600" b="1" dirty="0">
              <a:solidFill>
                <a:schemeClr val="accent6"/>
              </a:solidFill>
              <a:latin typeface="黑体" panose="02010609060101010101" pitchFamily="2" charset="-122"/>
              <a:ea typeface="黑体" panose="02010609060101010101" pitchFamily="2" charset="-122"/>
              <a:cs typeface="+mj-cs"/>
            </a:endParaRPr>
          </a:p>
        </p:txBody>
      </p:sp>
      <p:sp>
        <p:nvSpPr>
          <p:cNvPr id="15" name="文本框 14"/>
          <p:cNvSpPr txBox="1"/>
          <p:nvPr/>
        </p:nvSpPr>
        <p:spPr>
          <a:xfrm>
            <a:off x="1331640" y="1260152"/>
            <a:ext cx="5112568" cy="492443"/>
          </a:xfrm>
          <a:prstGeom prst="rect">
            <a:avLst/>
          </a:prstGeom>
          <a:noFill/>
        </p:spPr>
        <p:txBody>
          <a:bodyPr wrap="square">
            <a:spAutoFit/>
          </a:bodyPr>
          <a:lstStyle/>
          <a:p>
            <a:pPr marL="342900" indent="-342900">
              <a:buFont typeface="Wingdings" panose="05000000000000000000" pitchFamily="2" charset="2"/>
              <a:buChar char="Ø"/>
            </a:pPr>
            <a:r>
              <a:rPr lang="zh-CN" altLang="en-US" sz="2600" kern="100" dirty="0">
                <a:latin typeface="Times New Roman" panose="02020603050405020304" pitchFamily="18" charset="0"/>
                <a:ea typeface="楷体" panose="02010609060101010101" pitchFamily="49" charset="-122"/>
                <a:cs typeface="Times New Roman" panose="02020603050405020304" pitchFamily="18" charset="0"/>
              </a:rPr>
              <a:t>高风险岗位从业人员疫情防控 </a:t>
            </a:r>
          </a:p>
        </p:txBody>
      </p:sp>
      <p:sp>
        <p:nvSpPr>
          <p:cNvPr id="12" name="矩形 11"/>
          <p:cNvSpPr/>
          <p:nvPr/>
        </p:nvSpPr>
        <p:spPr>
          <a:xfrm>
            <a:off x="1751285" y="3498429"/>
            <a:ext cx="5586963" cy="1985159"/>
          </a:xfrm>
          <a:prstGeom prst="rect">
            <a:avLst/>
          </a:prstGeom>
        </p:spPr>
        <p:txBody>
          <a:bodyPr wrap="square">
            <a:spAutoFit/>
          </a:bodyPr>
          <a:lstStyle/>
          <a:p>
            <a:endParaRPr lang="en-US" altLang="zh-CN"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endParaRPr>
          </a:p>
          <a:p>
            <a:pPr marL="342900" lvl="1" indent="-342900">
              <a:lnSpc>
                <a:spcPct val="150000"/>
              </a:lnSpc>
              <a:spcBef>
                <a:spcPts val="600"/>
              </a:spcBef>
              <a:spcAft>
                <a:spcPts val="600"/>
              </a:spcAft>
              <a:buFont typeface="Times New Roman" panose="02020603050405020304" pitchFamily="18" charset="0"/>
              <a:buChar char="−"/>
            </a:pPr>
            <a:r>
              <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rPr>
              <a:t>措施：</a:t>
            </a:r>
            <a:r>
              <a:rPr lang="zh-CN" altLang="zh-CN"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rPr>
              <a:t>闭环作业结束后</a:t>
            </a:r>
            <a:endPar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buFont typeface="Wingdings" panose="05000000000000000000" pitchFamily="2" charset="2"/>
              <a:buChar char="ü"/>
            </a:pPr>
            <a:r>
              <a:rPr lang="en-US" altLang="zh-CN" sz="2400" dirty="0">
                <a:solidFill>
                  <a:srgbClr val="C00000"/>
                </a:solidFill>
                <a:latin typeface="华文楷体" panose="02010600040101010101" pitchFamily="2" charset="-122"/>
                <a:ea typeface="华文楷体" panose="02010600040101010101" pitchFamily="2" charset="-122"/>
              </a:rPr>
              <a:t>7</a:t>
            </a:r>
            <a:r>
              <a:rPr lang="zh-CN" altLang="en-US" sz="2400" dirty="0">
                <a:solidFill>
                  <a:srgbClr val="C00000"/>
                </a:solidFill>
                <a:latin typeface="华文楷体" panose="02010600040101010101" pitchFamily="2" charset="-122"/>
                <a:ea typeface="华文楷体" panose="02010600040101010101" pitchFamily="2" charset="-122"/>
              </a:rPr>
              <a:t>天</a:t>
            </a:r>
            <a:r>
              <a:rPr lang="zh-CN" altLang="zh-CN" sz="2400" dirty="0">
                <a:solidFill>
                  <a:srgbClr val="C00000"/>
                </a:solidFill>
                <a:latin typeface="华文楷体" panose="02010600040101010101" pitchFamily="2" charset="-122"/>
                <a:ea typeface="华文楷体" panose="02010600040101010101" pitchFamily="2" charset="-122"/>
              </a:rPr>
              <a:t>集中隔离</a:t>
            </a:r>
            <a:r>
              <a:rPr lang="zh-CN" altLang="en-US" sz="2400" dirty="0">
                <a:solidFill>
                  <a:srgbClr val="C00000"/>
                </a:solidFill>
                <a:latin typeface="华文楷体" panose="02010600040101010101" pitchFamily="2" charset="-122"/>
                <a:ea typeface="华文楷体" panose="02010600040101010101" pitchFamily="2" charset="-122"/>
              </a:rPr>
              <a:t>或</a:t>
            </a:r>
            <a:r>
              <a:rPr lang="en-US" altLang="zh-CN" sz="2400" dirty="0">
                <a:solidFill>
                  <a:srgbClr val="C00000"/>
                </a:solidFill>
                <a:latin typeface="华文楷体" panose="02010600040101010101" pitchFamily="2" charset="-122"/>
                <a:ea typeface="华文楷体" panose="02010600040101010101" pitchFamily="2" charset="-122"/>
              </a:rPr>
              <a:t>7</a:t>
            </a:r>
            <a:r>
              <a:rPr lang="zh-CN" altLang="en-US" sz="2400" dirty="0">
                <a:solidFill>
                  <a:srgbClr val="C00000"/>
                </a:solidFill>
                <a:latin typeface="华文楷体" panose="02010600040101010101" pitchFamily="2" charset="-122"/>
                <a:ea typeface="华文楷体" panose="02010600040101010101" pitchFamily="2" charset="-122"/>
              </a:rPr>
              <a:t>天</a:t>
            </a:r>
            <a:r>
              <a:rPr lang="zh-CN" altLang="zh-CN" sz="2400" dirty="0">
                <a:solidFill>
                  <a:srgbClr val="C00000"/>
                </a:solidFill>
                <a:latin typeface="华文楷体" panose="02010600040101010101" pitchFamily="2" charset="-122"/>
                <a:ea typeface="华文楷体" panose="02010600040101010101" pitchFamily="2" charset="-122"/>
              </a:rPr>
              <a:t>居家</a:t>
            </a:r>
            <a:r>
              <a:rPr lang="zh-CN" altLang="en-US" sz="2400" dirty="0">
                <a:solidFill>
                  <a:srgbClr val="C00000"/>
                </a:solidFill>
                <a:latin typeface="华文楷体" panose="02010600040101010101" pitchFamily="2" charset="-122"/>
                <a:ea typeface="华文楷体" panose="02010600040101010101" pitchFamily="2" charset="-122"/>
              </a:rPr>
              <a:t>隔离</a:t>
            </a:r>
            <a:endParaRPr lang="en-US" altLang="zh-CN" sz="2400" dirty="0">
              <a:solidFill>
                <a:srgbClr val="C00000"/>
              </a:solidFill>
              <a:latin typeface="华文楷体" panose="02010600040101010101" pitchFamily="2" charset="-122"/>
              <a:ea typeface="华文楷体" panose="02010600040101010101" pitchFamily="2" charset="-122"/>
            </a:endParaRPr>
          </a:p>
          <a:p>
            <a:pPr marL="800100" lvl="1" indent="-342900">
              <a:buFont typeface="Wingdings" panose="05000000000000000000" pitchFamily="2" charset="2"/>
              <a:buChar char="ü"/>
            </a:pPr>
            <a:r>
              <a:rPr lang="zh-CN" altLang="en-US" sz="2400" dirty="0">
                <a:solidFill>
                  <a:srgbClr val="C00000"/>
                </a:solidFill>
                <a:latin typeface="华文楷体" panose="02010600040101010101" pitchFamily="2" charset="-122"/>
                <a:ea typeface="华文楷体" panose="02010600040101010101" pitchFamily="2" charset="-122"/>
              </a:rPr>
              <a:t>第</a:t>
            </a:r>
            <a:r>
              <a:rPr lang="en-US" altLang="zh-CN" sz="2400" dirty="0">
                <a:solidFill>
                  <a:srgbClr val="C00000"/>
                </a:solidFill>
                <a:latin typeface="华文楷体" panose="02010600040101010101" pitchFamily="2" charset="-122"/>
                <a:ea typeface="华文楷体" panose="02010600040101010101" pitchFamily="2" charset="-122"/>
              </a:rPr>
              <a:t>1</a:t>
            </a:r>
            <a:r>
              <a:rPr lang="zh-CN" altLang="en-US" sz="2400" dirty="0">
                <a:solidFill>
                  <a:srgbClr val="C00000"/>
                </a:solidFill>
                <a:latin typeface="华文楷体" panose="02010600040101010101" pitchFamily="2" charset="-122"/>
                <a:ea typeface="华文楷体" panose="02010600040101010101" pitchFamily="2" charset="-122"/>
              </a:rPr>
              <a:t>、</a:t>
            </a:r>
            <a:r>
              <a:rPr lang="en-US" altLang="zh-CN" sz="2400" dirty="0">
                <a:solidFill>
                  <a:srgbClr val="C00000"/>
                </a:solidFill>
                <a:latin typeface="华文楷体" panose="02010600040101010101" pitchFamily="2" charset="-122"/>
                <a:ea typeface="华文楷体" panose="02010600040101010101" pitchFamily="2" charset="-122"/>
              </a:rPr>
              <a:t>4</a:t>
            </a:r>
            <a:r>
              <a:rPr lang="zh-CN" altLang="en-US" sz="2400" dirty="0">
                <a:solidFill>
                  <a:srgbClr val="C00000"/>
                </a:solidFill>
                <a:latin typeface="华文楷体" panose="02010600040101010101" pitchFamily="2" charset="-122"/>
                <a:ea typeface="华文楷体" panose="02010600040101010101" pitchFamily="2" charset="-122"/>
              </a:rPr>
              <a:t>、</a:t>
            </a:r>
            <a:r>
              <a:rPr lang="en-US" altLang="zh-CN" sz="2400" dirty="0">
                <a:solidFill>
                  <a:srgbClr val="C00000"/>
                </a:solidFill>
                <a:latin typeface="华文楷体" panose="02010600040101010101" pitchFamily="2" charset="-122"/>
                <a:ea typeface="华文楷体" panose="02010600040101010101" pitchFamily="2" charset="-122"/>
              </a:rPr>
              <a:t>7</a:t>
            </a:r>
            <a:r>
              <a:rPr lang="zh-CN" altLang="en-US" sz="2400" dirty="0">
                <a:solidFill>
                  <a:srgbClr val="C00000"/>
                </a:solidFill>
                <a:latin typeface="华文楷体" panose="02010600040101010101" pitchFamily="2" charset="-122"/>
                <a:ea typeface="华文楷体" panose="02010600040101010101" pitchFamily="2" charset="-122"/>
              </a:rPr>
              <a:t>天各开展一次核酸检测</a:t>
            </a: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03362" y="1844824"/>
            <a:ext cx="6337275" cy="4392487"/>
            <a:chOff x="1258784" y="3990109"/>
            <a:chExt cx="4465122" cy="3963751"/>
          </a:xfrm>
        </p:grpSpPr>
        <p:sp>
          <p:nvSpPr>
            <p:cNvPr id="5" name="矩形: 圆角 53"/>
            <p:cNvSpPr/>
            <p:nvPr/>
          </p:nvSpPr>
          <p:spPr>
            <a:xfrm>
              <a:off x="1258784" y="3990109"/>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464624" y="4168238"/>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1428998" y="4120736"/>
              <a:ext cx="4108862" cy="38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promotion_115911"/>
            <p:cNvSpPr>
              <a:spLocks noChangeAspect="1"/>
            </p:cNvSpPr>
            <p:nvPr/>
          </p:nvSpPr>
          <p:spPr bwMode="auto">
            <a:xfrm>
              <a:off x="4992715" y="7432557"/>
              <a:ext cx="447676" cy="410906"/>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gradFill>
              <a:gsLst>
                <a:gs pos="0">
                  <a:srgbClr val="005AB4"/>
                </a:gs>
                <a:gs pos="100000">
                  <a:srgbClr val="004286"/>
                </a:gs>
              </a:gsLst>
              <a:lin ang="1620000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9"/>
            <p:cNvSpPr txBox="1"/>
            <p:nvPr/>
          </p:nvSpPr>
          <p:spPr>
            <a:xfrm>
              <a:off x="1358741" y="4210398"/>
              <a:ext cx="4133522" cy="3166185"/>
            </a:xfrm>
            <a:prstGeom prst="rect">
              <a:avLst/>
            </a:prstGeom>
            <a:noFill/>
          </p:spPr>
          <p:txBody>
            <a:bodyPr wrap="square" rtlCol="0">
              <a:spAutoFit/>
            </a:bodyPr>
            <a:lstStyle/>
            <a:p>
              <a:pPr marL="342900" indent="-342900">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完善口岸城市疫情防控机制，建立口岸防控专班，落实属地责任。</a:t>
              </a:r>
            </a:p>
            <a:p>
              <a:pPr marL="342900" indent="-342900">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口岸城市要健全疫情监测预警体系，坚持人物同查、人物共防。</a:t>
              </a:r>
            </a:p>
            <a:p>
              <a:pPr marL="342900" indent="-342900">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陆地边境口岸城市要督促跨境运输企业落实“人货分离、分段运输”的要求。</a:t>
              </a:r>
            </a:p>
            <a:p>
              <a:pPr marL="342900" indent="-342900">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离开</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陆地边境口岸</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城市需持</a:t>
              </a:r>
              <a:r>
                <a:rPr lang="en-US" altLang="zh-CN"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48</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小时核酸阴性证明</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p>
          </p:txBody>
        </p:sp>
      </p:grpSp>
      <p:sp>
        <p:nvSpPr>
          <p:cNvPr id="13" name="矩形 12"/>
          <p:cNvSpPr/>
          <p:nvPr/>
        </p:nvSpPr>
        <p:spPr>
          <a:xfrm>
            <a:off x="1767873" y="468993"/>
            <a:ext cx="5421356" cy="464230"/>
          </a:xfrm>
          <a:prstGeom prst="rect">
            <a:avLst/>
          </a:prstGeom>
        </p:spPr>
        <p:txBody>
          <a:bodyPr wrap="none">
            <a:spAutoFit/>
          </a:bodyPr>
          <a:lstStyle/>
          <a:p>
            <a:pPr marL="137795">
              <a:lnSpc>
                <a:spcPts val="2900"/>
              </a:lnSpc>
              <a:spcBef>
                <a:spcPts val="950"/>
              </a:spcBef>
              <a:spcAft>
                <a:spcPts val="0"/>
              </a:spcAft>
            </a:pPr>
            <a:r>
              <a:rPr lang="zh-CN" altLang="en-US" sz="3600" b="1" dirty="0">
                <a:solidFill>
                  <a:schemeClr val="accent6"/>
                </a:solidFill>
                <a:latin typeface="黑体" panose="02010609060101010101" pitchFamily="2" charset="-122"/>
                <a:ea typeface="黑体" panose="02010609060101010101" pitchFamily="2" charset="-122"/>
                <a:cs typeface="+mj-cs"/>
              </a:rPr>
              <a:t>七、</a:t>
            </a:r>
            <a:r>
              <a:rPr lang="zh-CN" altLang="zh-CN" sz="3600" b="1" dirty="0">
                <a:solidFill>
                  <a:schemeClr val="accent6"/>
                </a:solidFill>
                <a:latin typeface="黑体" panose="02010609060101010101" pitchFamily="2" charset="-122"/>
                <a:ea typeface="黑体" panose="02010609060101010101" pitchFamily="2" charset="-122"/>
                <a:cs typeface="+mj-cs"/>
              </a:rPr>
              <a:t>境外输入疫情防控</a:t>
            </a:r>
            <a:r>
              <a:rPr lang="en-US" altLang="zh-CN" sz="3600" b="1" dirty="0">
                <a:solidFill>
                  <a:schemeClr val="accent6"/>
                </a:solidFill>
                <a:latin typeface="黑体" panose="02010609060101010101" pitchFamily="2" charset="-122"/>
                <a:ea typeface="黑体" panose="02010609060101010101" pitchFamily="2" charset="-122"/>
                <a:cs typeface="+mj-cs"/>
              </a:rPr>
              <a:t>-4</a:t>
            </a:r>
            <a:endParaRPr lang="zh-CN" altLang="zh-CN" sz="3600" b="1" dirty="0">
              <a:solidFill>
                <a:schemeClr val="accent6"/>
              </a:solidFill>
              <a:latin typeface="黑体" panose="02010609060101010101" pitchFamily="2" charset="-122"/>
              <a:ea typeface="黑体" panose="02010609060101010101" pitchFamily="2" charset="-122"/>
              <a:cs typeface="+mj-cs"/>
            </a:endParaRPr>
          </a:p>
        </p:txBody>
      </p:sp>
      <p:sp>
        <p:nvSpPr>
          <p:cNvPr id="15" name="文本框 14"/>
          <p:cNvSpPr txBox="1"/>
          <p:nvPr/>
        </p:nvSpPr>
        <p:spPr>
          <a:xfrm>
            <a:off x="1331640" y="1260152"/>
            <a:ext cx="5112568" cy="492443"/>
          </a:xfrm>
          <a:prstGeom prst="rect">
            <a:avLst/>
          </a:prstGeom>
          <a:noFill/>
        </p:spPr>
        <p:txBody>
          <a:bodyPr wrap="square">
            <a:spAutoFit/>
          </a:bodyPr>
          <a:lstStyle/>
          <a:p>
            <a:pPr marL="342900" indent="-342900">
              <a:buFont typeface="Wingdings" panose="05000000000000000000" pitchFamily="2" charset="2"/>
              <a:buChar char="Ø"/>
            </a:pPr>
            <a:r>
              <a:rPr lang="zh-CN" altLang="en-US" sz="2600" kern="100" dirty="0">
                <a:latin typeface="Times New Roman" panose="02020603050405020304" pitchFamily="18" charset="0"/>
                <a:ea typeface="楷体" panose="02010609060101010101" pitchFamily="49" charset="-122"/>
                <a:cs typeface="Times New Roman" panose="02020603050405020304" pitchFamily="18" charset="0"/>
              </a:rPr>
              <a:t>口岸城市疫情防控</a:t>
            </a:r>
            <a:r>
              <a:rPr lang="zh-CN" altLang="en-US" sz="2600" kern="1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（新增）</a:t>
            </a: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4584" y="332656"/>
            <a:ext cx="8052204" cy="464230"/>
          </a:xfrm>
          <a:prstGeom prst="rect">
            <a:avLst/>
          </a:prstGeom>
        </p:spPr>
        <p:txBody>
          <a:bodyPr wrap="none">
            <a:spAutoFit/>
          </a:bodyPr>
          <a:lstStyle/>
          <a:p>
            <a:pPr marL="3086100" lvl="6" indent="-342900">
              <a:lnSpc>
                <a:spcPts val="2900"/>
              </a:lnSpc>
              <a:spcBef>
                <a:spcPts val="950"/>
              </a:spcBef>
              <a:buFont typeface="+mj-ea"/>
              <a:buAutoNum type="ea1ChsPlain" startAt="8"/>
            </a:pPr>
            <a:r>
              <a:rPr lang="zh-CN" altLang="en-US" sz="3600" b="1" dirty="0">
                <a:solidFill>
                  <a:schemeClr val="accent6"/>
                </a:solidFill>
                <a:latin typeface="黑体" panose="02010609060101010101" pitchFamily="2" charset="-122"/>
                <a:ea typeface="黑体" panose="02010609060101010101" pitchFamily="2" charset="-122"/>
                <a:cs typeface="+mj-cs"/>
              </a:rPr>
              <a:t>、</a:t>
            </a:r>
            <a:r>
              <a:rPr lang="zh-CN" altLang="zh-CN" sz="3600" b="1" dirty="0">
                <a:solidFill>
                  <a:schemeClr val="accent6"/>
                </a:solidFill>
                <a:latin typeface="黑体" panose="02010609060101010101" pitchFamily="2" charset="-122"/>
                <a:ea typeface="黑体" panose="02010609060101010101" pitchFamily="2" charset="-122"/>
                <a:cs typeface="+mj-cs"/>
              </a:rPr>
              <a:t>加强重点环节防控</a:t>
            </a:r>
            <a:r>
              <a:rPr lang="en-US" altLang="zh-CN" sz="3600" b="1" dirty="0">
                <a:solidFill>
                  <a:schemeClr val="accent6"/>
                </a:solidFill>
                <a:latin typeface="黑体" panose="02010609060101010101" pitchFamily="2" charset="-122"/>
                <a:ea typeface="黑体" panose="02010609060101010101" pitchFamily="2" charset="-122"/>
                <a:cs typeface="+mj-cs"/>
              </a:rPr>
              <a:t>-1</a:t>
            </a:r>
            <a:endParaRPr lang="zh-CN" altLang="zh-CN" sz="3600" b="1" dirty="0">
              <a:solidFill>
                <a:schemeClr val="accent6"/>
              </a:solidFill>
              <a:latin typeface="黑体" panose="02010609060101010101" pitchFamily="2" charset="-122"/>
              <a:ea typeface="黑体" panose="02010609060101010101" pitchFamily="2" charset="-122"/>
              <a:cs typeface="+mj-cs"/>
            </a:endParaRPr>
          </a:p>
        </p:txBody>
      </p:sp>
      <p:sp>
        <p:nvSpPr>
          <p:cNvPr id="3" name="矩形 2"/>
          <p:cNvSpPr/>
          <p:nvPr/>
        </p:nvSpPr>
        <p:spPr>
          <a:xfrm>
            <a:off x="251520" y="796886"/>
            <a:ext cx="8640960" cy="5601533"/>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楷体" panose="02010609060101010101" pitchFamily="49" charset="-122"/>
              </a:rPr>
              <a:t>重点人群</a:t>
            </a:r>
            <a:endParaRPr lang="en-US" altLang="zh-CN" sz="2400" kern="100" dirty="0">
              <a:latin typeface="华文楷体" panose="02010600040101010101" pitchFamily="2" charset="-122"/>
              <a:ea typeface="华文楷体" panose="02010600040101010101" pitchFamily="2" charset="-122"/>
              <a:cs typeface="楷体" panose="02010609060101010101" pitchFamily="49" charset="-122"/>
            </a:endParaRPr>
          </a:p>
          <a:p>
            <a:pPr marL="817245"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发生疫情后，</a:t>
            </a:r>
            <a:r>
              <a:rPr lang="zh-CN" altLang="zh-CN" sz="2000" dirty="0">
                <a:latin typeface="华文楷体" panose="02010600040101010101" pitchFamily="2" charset="-122"/>
                <a:ea typeface="华文楷体" panose="02010600040101010101" pitchFamily="2" charset="-122"/>
              </a:rPr>
              <a:t>患有基础性疾病的老年人、孕妇、儿童等要减少外出，避免前往人员密集</a:t>
            </a:r>
            <a:r>
              <a:rPr lang="zh-CN" altLang="en-US" sz="2000" dirty="0">
                <a:latin typeface="华文楷体" panose="02010600040101010101" pitchFamily="2" charset="-122"/>
                <a:ea typeface="华文楷体" panose="02010600040101010101" pitchFamily="2" charset="-122"/>
              </a:rPr>
              <a:t>、</a:t>
            </a:r>
            <a:r>
              <a:rPr lang="zh-CN" altLang="zh-CN" sz="2000" dirty="0">
                <a:latin typeface="华文楷体" panose="02010600040101010101" pitchFamily="2" charset="-122"/>
                <a:ea typeface="华文楷体" panose="02010600040101010101" pitchFamily="2" charset="-122"/>
              </a:rPr>
              <a:t>密闭场所</a:t>
            </a:r>
            <a:r>
              <a:rPr lang="zh-CN" altLang="en-US" sz="2000" dirty="0">
                <a:latin typeface="华文楷体" panose="02010600040101010101" pitchFamily="2" charset="-122"/>
                <a:ea typeface="华文楷体" panose="02010600040101010101" pitchFamily="2" charset="-122"/>
              </a:rPr>
              <a:t>。</a:t>
            </a:r>
            <a:endParaRPr lang="en-US" altLang="zh-CN" sz="2000" dirty="0">
              <a:latin typeface="华文楷体" panose="02010600040101010101" pitchFamily="2" charset="-122"/>
              <a:ea typeface="华文楷体" panose="02010600040101010101" pitchFamily="2" charset="-122"/>
            </a:endParaRPr>
          </a:p>
          <a:p>
            <a:pPr marL="817245"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 风险职业人群按照防控要求落实个人防护、核酸检测等措施。</a:t>
            </a:r>
            <a:endParaRPr lang="en-US" altLang="zh-CN" sz="2000" dirty="0">
              <a:latin typeface="华文楷体" panose="02010600040101010101" pitchFamily="2" charset="-122"/>
              <a:ea typeface="华文楷体" panose="02010600040101010101" pitchFamily="2" charset="-122"/>
            </a:endParaRPr>
          </a:p>
          <a:p>
            <a:pPr marL="342900" indent="-342900">
              <a:spcBef>
                <a:spcPts val="600"/>
              </a:spcBef>
              <a:spcAft>
                <a:spcPts val="600"/>
              </a:spcAft>
              <a:buFont typeface="Wingdings" panose="05000000000000000000" pitchFamily="2" charset="2"/>
              <a:buChar char="Ø"/>
            </a:pPr>
            <a:r>
              <a:rPr lang="zh-CN" altLang="zh-CN" sz="2400" dirty="0">
                <a:latin typeface="华文楷体" panose="02010600040101010101" pitchFamily="2" charset="-122"/>
                <a:ea typeface="华文楷体" panose="02010600040101010101" pitchFamily="2" charset="-122"/>
              </a:rPr>
              <a:t>重点机构</a:t>
            </a:r>
            <a:endParaRPr lang="en-US" altLang="zh-CN" sz="24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平时落实常态化防控措施。</a:t>
            </a:r>
            <a:endParaRPr lang="en-US" altLang="zh-CN" sz="20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发生疫情后，配合执行当地疫情应急处置要求，同时根据防控需要：</a:t>
            </a:r>
            <a:endParaRPr lang="en-US" altLang="zh-CN" sz="2000" dirty="0">
              <a:latin typeface="华文楷体" panose="02010600040101010101" pitchFamily="2" charset="-122"/>
              <a:ea typeface="华文楷体" panose="02010600040101010101" pitchFamily="2" charset="-122"/>
            </a:endParaRPr>
          </a:p>
          <a:p>
            <a:pPr marL="1257300" lvl="2" indent="-342900">
              <a:spcBef>
                <a:spcPts val="600"/>
              </a:spcBef>
              <a:spcAft>
                <a:spcPts val="600"/>
              </a:spcAft>
              <a:buFont typeface="Wingdings" panose="05000000000000000000" pitchFamily="2" charset="2"/>
              <a:buChar char="ü"/>
            </a:pPr>
            <a:r>
              <a:rPr lang="zh-CN" altLang="zh-CN" sz="2000" dirty="0">
                <a:latin typeface="华文楷体" panose="02010600040101010101" pitchFamily="2" charset="-122"/>
                <a:ea typeface="华文楷体" panose="02010600040101010101" pitchFamily="2" charset="-122"/>
              </a:rPr>
              <a:t>养老院、儿童福利机构、护理院</a:t>
            </a:r>
            <a:r>
              <a:rPr lang="zh-CN" altLang="en-US" sz="2000" dirty="0">
                <a:latin typeface="华文楷体" panose="02010600040101010101" pitchFamily="2" charset="-122"/>
                <a:ea typeface="华文楷体" panose="02010600040101010101" pitchFamily="2" charset="-122"/>
              </a:rPr>
              <a:t>等按照当地防控要求，</a:t>
            </a:r>
            <a:r>
              <a:rPr lang="zh-CN" altLang="zh-CN" sz="2000" dirty="0">
                <a:latin typeface="华文楷体" panose="02010600040101010101" pitchFamily="2" charset="-122"/>
                <a:ea typeface="华文楷体" panose="02010600040101010101" pitchFamily="2" charset="-122"/>
              </a:rPr>
              <a:t>实行封闭管理、视频探访等措施；</a:t>
            </a:r>
            <a:endParaRPr lang="en-US" altLang="zh-CN" sz="2000" dirty="0">
              <a:latin typeface="华文楷体" panose="02010600040101010101" pitchFamily="2" charset="-122"/>
              <a:ea typeface="华文楷体" panose="02010600040101010101" pitchFamily="2" charset="-122"/>
            </a:endParaRPr>
          </a:p>
          <a:p>
            <a:pPr marL="1257300" lvl="2" indent="-342900">
              <a:spcBef>
                <a:spcPts val="600"/>
              </a:spcBef>
              <a:spcAft>
                <a:spcPts val="600"/>
              </a:spcAft>
              <a:buFont typeface="Wingdings" panose="05000000000000000000" pitchFamily="2" charset="2"/>
              <a:buChar char="ü"/>
            </a:pPr>
            <a:r>
              <a:rPr lang="zh-CN" altLang="zh-CN" sz="2000" dirty="0">
                <a:latin typeface="华文楷体" panose="02010600040101010101" pitchFamily="2" charset="-122"/>
                <a:ea typeface="华文楷体" panose="02010600040101010101" pitchFamily="2" charset="-122"/>
              </a:rPr>
              <a:t>高等学校采取封闭管理，中小学校和托幼机构等可停止线下授课；</a:t>
            </a:r>
            <a:endParaRPr lang="en-US" altLang="zh-CN" sz="2000" dirty="0">
              <a:latin typeface="华文楷体" panose="02010600040101010101" pitchFamily="2" charset="-122"/>
              <a:ea typeface="华文楷体" panose="02010600040101010101" pitchFamily="2" charset="-122"/>
            </a:endParaRPr>
          </a:p>
          <a:p>
            <a:pPr marL="1257300" lvl="2" indent="-342900">
              <a:spcBef>
                <a:spcPts val="600"/>
              </a:spcBef>
              <a:spcAft>
                <a:spcPts val="600"/>
              </a:spcAft>
              <a:buFont typeface="Wingdings" panose="05000000000000000000" pitchFamily="2" charset="2"/>
              <a:buChar char="ü"/>
            </a:pPr>
            <a:r>
              <a:rPr lang="zh-CN" altLang="zh-CN" sz="2000" dirty="0">
                <a:latin typeface="华文楷体" panose="02010600040101010101" pitchFamily="2" charset="-122"/>
                <a:ea typeface="华文楷体" panose="02010600040101010101" pitchFamily="2" charset="-122"/>
              </a:rPr>
              <a:t>大型企业和机关事业单位等可采取弹性工作制；</a:t>
            </a:r>
            <a:endParaRPr lang="en-US" altLang="zh-CN" sz="2000" dirty="0">
              <a:latin typeface="华文楷体" panose="02010600040101010101" pitchFamily="2" charset="-122"/>
              <a:ea typeface="华文楷体" panose="02010600040101010101" pitchFamily="2" charset="-122"/>
            </a:endParaRPr>
          </a:p>
          <a:p>
            <a:pPr marL="1257300" lvl="2" indent="-342900">
              <a:spcBef>
                <a:spcPts val="600"/>
              </a:spcBef>
              <a:spcAft>
                <a:spcPts val="600"/>
              </a:spcAft>
              <a:buFont typeface="Wingdings" panose="05000000000000000000" pitchFamily="2" charset="2"/>
              <a:buChar char="ü"/>
            </a:pPr>
            <a:r>
              <a:rPr lang="zh-CN" altLang="zh-CN" sz="2000" dirty="0">
                <a:latin typeface="华文楷体" panose="02010600040101010101" pitchFamily="2" charset="-122"/>
                <a:ea typeface="华文楷体" panose="02010600040101010101" pitchFamily="2" charset="-122"/>
              </a:rPr>
              <a:t>重大建设项目施工企业可采取封闭管理，减少非关键岗位工作人员数量等措施。</a:t>
            </a: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4584" y="484827"/>
            <a:ext cx="8052204" cy="464230"/>
          </a:xfrm>
          <a:prstGeom prst="rect">
            <a:avLst/>
          </a:prstGeom>
        </p:spPr>
        <p:txBody>
          <a:bodyPr wrap="none">
            <a:spAutoFit/>
          </a:bodyPr>
          <a:lstStyle/>
          <a:p>
            <a:pPr marL="3086100" lvl="6" indent="-342900">
              <a:lnSpc>
                <a:spcPts val="2900"/>
              </a:lnSpc>
              <a:spcBef>
                <a:spcPts val="950"/>
              </a:spcBef>
              <a:buFont typeface="+mj-ea"/>
              <a:buAutoNum type="ea1ChsPlain" startAt="8"/>
            </a:pPr>
            <a:r>
              <a:rPr lang="zh-CN" altLang="en-US" sz="3600" b="1" dirty="0">
                <a:solidFill>
                  <a:schemeClr val="accent6"/>
                </a:solidFill>
                <a:latin typeface="黑体" panose="02010609060101010101" pitchFamily="2" charset="-122"/>
                <a:ea typeface="黑体" panose="02010609060101010101" pitchFamily="2" charset="-122"/>
                <a:cs typeface="+mj-cs"/>
              </a:rPr>
              <a:t>、</a:t>
            </a:r>
            <a:r>
              <a:rPr lang="zh-CN" altLang="zh-CN" sz="3600" b="1" dirty="0">
                <a:solidFill>
                  <a:schemeClr val="accent6"/>
                </a:solidFill>
                <a:latin typeface="黑体" panose="02010609060101010101" pitchFamily="2" charset="-122"/>
                <a:ea typeface="黑体" panose="02010609060101010101" pitchFamily="2" charset="-122"/>
                <a:cs typeface="+mj-cs"/>
              </a:rPr>
              <a:t>加强重点环节防控</a:t>
            </a:r>
            <a:r>
              <a:rPr lang="en-US" altLang="zh-CN" sz="3600" b="1" dirty="0">
                <a:solidFill>
                  <a:schemeClr val="accent6"/>
                </a:solidFill>
                <a:latin typeface="黑体" panose="02010609060101010101" pitchFamily="2" charset="-122"/>
                <a:ea typeface="黑体" panose="02010609060101010101" pitchFamily="2" charset="-122"/>
                <a:cs typeface="+mj-cs"/>
              </a:rPr>
              <a:t>-2</a:t>
            </a:r>
            <a:endParaRPr lang="zh-CN" altLang="zh-CN" sz="3600" b="1" dirty="0">
              <a:solidFill>
                <a:schemeClr val="accent6"/>
              </a:solidFill>
              <a:latin typeface="黑体" panose="02010609060101010101" pitchFamily="2" charset="-122"/>
              <a:ea typeface="黑体" panose="02010609060101010101" pitchFamily="2" charset="-122"/>
              <a:cs typeface="+mj-cs"/>
            </a:endParaRPr>
          </a:p>
        </p:txBody>
      </p:sp>
      <p:sp>
        <p:nvSpPr>
          <p:cNvPr id="3" name="矩形 2"/>
          <p:cNvSpPr/>
          <p:nvPr/>
        </p:nvSpPr>
        <p:spPr>
          <a:xfrm>
            <a:off x="467544" y="1340768"/>
            <a:ext cx="8208912" cy="4154984"/>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楷体" panose="02010609060101010101" pitchFamily="49" charset="-122"/>
              </a:rPr>
              <a:t>重点场所</a:t>
            </a:r>
            <a:endParaRPr lang="en-US" altLang="zh-CN" sz="2400" kern="100" dirty="0">
              <a:latin typeface="华文楷体" panose="02010600040101010101" pitchFamily="2" charset="-122"/>
              <a:ea typeface="华文楷体" panose="02010600040101010101" pitchFamily="2" charset="-122"/>
              <a:cs typeface="楷体" panose="02010609060101010101" pitchFamily="49" charset="-122"/>
            </a:endParaRPr>
          </a:p>
          <a:p>
            <a:pPr marL="742950" lvl="1" indent="-285750" algn="just">
              <a:spcBef>
                <a:spcPts val="600"/>
              </a:spcBef>
              <a:spcAft>
                <a:spcPts val="600"/>
              </a:spcAft>
              <a:buFont typeface="Times New Roman" panose="02020603050405020304" pitchFamily="18" charset="0"/>
              <a:buChar char="−"/>
            </a:pPr>
            <a:r>
              <a:rPr lang="zh-CN" altLang="zh-CN" sz="2000" kern="0" dirty="0">
                <a:latin typeface="华文楷体" panose="02010600040101010101" pitchFamily="2" charset="-122"/>
                <a:ea typeface="华文楷体" panose="02010600040101010101" pitchFamily="2" charset="-122"/>
                <a:cs typeface="仿宋_GB2312"/>
              </a:rPr>
              <a:t>人员密集、空间密闭等容易发生聚集性疫情的场所，要落实通风换气、清洁消毒、体温监测等防控措施。</a:t>
            </a:r>
            <a:endParaRPr lang="en-US" altLang="zh-CN" sz="2000" kern="0" dirty="0">
              <a:latin typeface="华文楷体" panose="02010600040101010101" pitchFamily="2" charset="-122"/>
              <a:ea typeface="华文楷体" panose="02010600040101010101" pitchFamily="2" charset="-122"/>
              <a:cs typeface="仿宋_GB2312"/>
            </a:endParaRPr>
          </a:p>
          <a:p>
            <a:pPr marL="742950" lvl="1" indent="-285750" algn="just">
              <a:spcBef>
                <a:spcPts val="600"/>
              </a:spcBef>
              <a:spcAft>
                <a:spcPts val="600"/>
              </a:spcAft>
              <a:buFont typeface="Times New Roman" panose="02020603050405020304" pitchFamily="18" charset="0"/>
              <a:buChar char="−"/>
            </a:pPr>
            <a:r>
              <a:rPr lang="zh-CN" altLang="zh-CN" sz="2000" kern="0" dirty="0">
                <a:latin typeface="华文楷体" panose="02010600040101010101" pitchFamily="2" charset="-122"/>
                <a:ea typeface="华文楷体" panose="02010600040101010101" pitchFamily="2" charset="-122"/>
                <a:cs typeface="仿宋_GB2312"/>
              </a:rPr>
              <a:t>辖区发生本土疫情后，</a:t>
            </a:r>
            <a:r>
              <a:rPr lang="zh-CN" altLang="en-US" sz="2000" kern="0" dirty="0">
                <a:latin typeface="华文楷体" panose="02010600040101010101" pitchFamily="2" charset="-122"/>
                <a:ea typeface="华文楷体" panose="02010600040101010101" pitchFamily="2" charset="-122"/>
                <a:cs typeface="仿宋_GB2312"/>
              </a:rPr>
              <a:t>辖区内发生本土疫情后，配合执行当地疫情应急处置要求，同时根据防控需要可采取以下措施：</a:t>
            </a:r>
            <a:endParaRPr lang="en-US" altLang="zh-CN" sz="2000" kern="0" dirty="0">
              <a:latin typeface="华文楷体" panose="02010600040101010101" pitchFamily="2" charset="-122"/>
              <a:ea typeface="华文楷体" panose="02010600040101010101" pitchFamily="2" charset="-122"/>
              <a:cs typeface="仿宋_GB2312"/>
            </a:endParaRPr>
          </a:p>
          <a:p>
            <a:pPr marL="1200150" lvl="2" indent="-285750" algn="just">
              <a:spcBef>
                <a:spcPts val="600"/>
              </a:spcBef>
              <a:spcAft>
                <a:spcPts val="600"/>
              </a:spcAft>
              <a:buFont typeface="Wingdings" panose="05000000000000000000" pitchFamily="2" charset="2"/>
              <a:buChar char="ü"/>
            </a:pPr>
            <a:r>
              <a:rPr lang="zh-CN" altLang="zh-CN" kern="0" dirty="0">
                <a:latin typeface="华文楷体" panose="02010600040101010101" pitchFamily="2" charset="-122"/>
                <a:ea typeface="华文楷体" panose="02010600040101010101" pitchFamily="2" charset="-122"/>
                <a:cs typeface="仿宋_GB2312"/>
              </a:rPr>
              <a:t>必要时可缩短营业时间</a:t>
            </a:r>
            <a:endParaRPr lang="en-US" altLang="zh-CN" kern="0" dirty="0">
              <a:latin typeface="华文楷体" panose="02010600040101010101" pitchFamily="2" charset="-122"/>
              <a:ea typeface="华文楷体" panose="02010600040101010101" pitchFamily="2" charset="-122"/>
              <a:cs typeface="仿宋_GB2312"/>
            </a:endParaRPr>
          </a:p>
          <a:p>
            <a:pPr marL="1200150" lvl="2" indent="-285750" algn="just">
              <a:spcBef>
                <a:spcPts val="600"/>
              </a:spcBef>
              <a:spcAft>
                <a:spcPts val="600"/>
              </a:spcAft>
              <a:buFont typeface="Wingdings" panose="05000000000000000000" pitchFamily="2" charset="2"/>
              <a:buChar char="ü"/>
            </a:pPr>
            <a:r>
              <a:rPr lang="zh-CN" altLang="zh-CN" kern="0" dirty="0">
                <a:latin typeface="华文楷体" panose="02010600040101010101" pitchFamily="2" charset="-122"/>
                <a:ea typeface="华文楷体" panose="02010600040101010101" pitchFamily="2" charset="-122"/>
                <a:cs typeface="仿宋_GB2312"/>
              </a:rPr>
              <a:t>控制场所客流密度</a:t>
            </a:r>
            <a:endParaRPr lang="en-US" altLang="zh-CN" kern="0" dirty="0">
              <a:latin typeface="华文楷体" panose="02010600040101010101" pitchFamily="2" charset="-122"/>
              <a:ea typeface="华文楷体" panose="02010600040101010101" pitchFamily="2" charset="-122"/>
              <a:cs typeface="仿宋_GB2312"/>
            </a:endParaRPr>
          </a:p>
          <a:p>
            <a:pPr marL="1200150" lvl="2" indent="-285750" algn="just">
              <a:spcBef>
                <a:spcPts val="600"/>
              </a:spcBef>
              <a:spcAft>
                <a:spcPts val="600"/>
              </a:spcAft>
              <a:buFont typeface="Wingdings" panose="05000000000000000000" pitchFamily="2" charset="2"/>
              <a:buChar char="ü"/>
            </a:pPr>
            <a:r>
              <a:rPr lang="zh-CN" altLang="zh-CN" kern="0" dirty="0">
                <a:latin typeface="华文楷体" panose="02010600040101010101" pitchFamily="2" charset="-122"/>
                <a:ea typeface="华文楷体" panose="02010600040101010101" pitchFamily="2" charset="-122"/>
                <a:cs typeface="仿宋_GB2312"/>
              </a:rPr>
              <a:t>避免举办聚集性活动</a:t>
            </a:r>
            <a:endParaRPr lang="en-US" altLang="zh-CN" kern="0" dirty="0">
              <a:latin typeface="华文楷体" panose="02010600040101010101" pitchFamily="2" charset="-122"/>
              <a:ea typeface="华文楷体" panose="02010600040101010101" pitchFamily="2" charset="-122"/>
              <a:cs typeface="仿宋_GB2312"/>
            </a:endParaRPr>
          </a:p>
          <a:p>
            <a:pPr marL="1200150" lvl="2" indent="-285750" algn="just">
              <a:spcBef>
                <a:spcPts val="600"/>
              </a:spcBef>
              <a:spcAft>
                <a:spcPts val="600"/>
              </a:spcAft>
              <a:buFont typeface="Wingdings" panose="05000000000000000000" pitchFamily="2" charset="2"/>
              <a:buChar char="ü"/>
            </a:pPr>
            <a:r>
              <a:rPr lang="zh-CN" altLang="zh-CN" kern="0" dirty="0">
                <a:latin typeface="华文楷体" panose="02010600040101010101" pitchFamily="2" charset="-122"/>
                <a:ea typeface="华文楷体" panose="02010600040101010101" pitchFamily="2" charset="-122"/>
                <a:cs typeface="仿宋_GB2312"/>
              </a:rPr>
              <a:t>大型会议和培训</a:t>
            </a:r>
            <a:endParaRPr lang="en-US" altLang="zh-CN" kern="0" dirty="0">
              <a:latin typeface="华文楷体" panose="02010600040101010101" pitchFamily="2" charset="-122"/>
              <a:ea typeface="华文楷体" panose="02010600040101010101" pitchFamily="2" charset="-122"/>
              <a:cs typeface="仿宋_GB2312"/>
            </a:endParaRPr>
          </a:p>
          <a:p>
            <a:pPr marL="1200150" lvl="2" indent="-285750" algn="just">
              <a:spcBef>
                <a:spcPts val="600"/>
              </a:spcBef>
              <a:spcAft>
                <a:spcPts val="600"/>
              </a:spcAft>
              <a:buFont typeface="Wingdings" panose="05000000000000000000" pitchFamily="2" charset="2"/>
              <a:buChar char="ü"/>
            </a:pPr>
            <a:r>
              <a:rPr lang="zh-CN" altLang="zh-CN" kern="0" dirty="0">
                <a:latin typeface="华文楷体" panose="02010600040101010101" pitchFamily="2" charset="-122"/>
                <a:ea typeface="华文楷体" panose="02010600040101010101" pitchFamily="2" charset="-122"/>
                <a:cs typeface="仿宋_GB2312"/>
              </a:rPr>
              <a:t>降低客运场站和公共交通工具的客载率</a:t>
            </a:r>
            <a:endParaRPr lang="zh-CN" altLang="zh-CN" sz="1100" kern="100" dirty="0">
              <a:effectLst/>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457200" y="211138"/>
            <a:ext cx="8229600" cy="503237"/>
          </a:xfrm>
        </p:spPr>
        <p:txBody>
          <a:bodyPr vert="horz" wrap="square" lIns="91440" tIns="45720" rIns="91440" bIns="45720" anchor="ctr"/>
          <a:lstStyle/>
          <a:p>
            <a:pPr eaLnBrk="1" hangingPunct="1">
              <a:buNone/>
            </a:pPr>
            <a:r>
              <a:rPr lang="zh-CN" altLang="en-US" kern="1200" dirty="0">
                <a:solidFill>
                  <a:schemeClr val="accent6"/>
                </a:solidFill>
                <a:latin typeface="黑体" panose="02010609060101010101" pitchFamily="2" charset="-122"/>
              </a:rPr>
              <a:t>九、组织保障</a:t>
            </a:r>
          </a:p>
        </p:txBody>
      </p:sp>
      <p:sp>
        <p:nvSpPr>
          <p:cNvPr id="51" name="文本框 50"/>
          <p:cNvSpPr txBox="1"/>
          <p:nvPr>
            <p:custDataLst>
              <p:tags r:id="rId1"/>
            </p:custDataLst>
          </p:nvPr>
        </p:nvSpPr>
        <p:spPr>
          <a:xfrm>
            <a:off x="4887913" y="6072188"/>
            <a:ext cx="3397250" cy="466725"/>
          </a:xfrm>
          <a:prstGeom prst="rect">
            <a:avLst/>
          </a:prstGeom>
          <a:noFill/>
        </p:spPr>
        <p:txBody>
          <a:bodyPr anchor="ctr"/>
          <a:lstStyle/>
          <a:p>
            <a:pPr algn="ctr">
              <a:lnSpc>
                <a:spcPct val="150000"/>
              </a:lnSpc>
              <a:defRPr/>
            </a:pPr>
            <a:endParaRPr lang="zh-CN" altLang="en-US" sz="2700" b="1"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7" name="内容占位符 6"/>
          <p:cNvGraphicFramePr>
            <a:graphicFrameLocks noGrp="1"/>
          </p:cNvGraphicFramePr>
          <p:nvPr>
            <p:ph idx="1"/>
          </p:nvPr>
        </p:nvGraphicFramePr>
        <p:xfrm>
          <a:off x="71500" y="908720"/>
          <a:ext cx="9001000" cy="5278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4790" y="692696"/>
            <a:ext cx="8229600" cy="503238"/>
          </a:xfrm>
        </p:spPr>
        <p:txBody>
          <a:bodyPr/>
          <a:lstStyle/>
          <a:p>
            <a:r>
              <a:rPr lang="zh-CN" altLang="en-US" sz="4400" dirty="0"/>
              <a:t>小结</a:t>
            </a:r>
          </a:p>
        </p:txBody>
      </p:sp>
      <p:sp>
        <p:nvSpPr>
          <p:cNvPr id="3" name="内容占位符 2"/>
          <p:cNvSpPr>
            <a:spLocks noGrp="1"/>
          </p:cNvSpPr>
          <p:nvPr>
            <p:ph idx="1"/>
          </p:nvPr>
        </p:nvSpPr>
        <p:spPr>
          <a:xfrm>
            <a:off x="457200" y="1844675"/>
            <a:ext cx="8507288" cy="4248150"/>
          </a:xfrm>
        </p:spPr>
        <p:txBody>
          <a:bodyPr/>
          <a:lstStyle/>
          <a:p>
            <a:r>
              <a:rPr lang="zh-CN" altLang="en-US" b="1" dirty="0">
                <a:solidFill>
                  <a:srgbClr val="FF0000"/>
                </a:solidFill>
              </a:rPr>
              <a:t>不是放松</a:t>
            </a:r>
            <a:r>
              <a:rPr lang="zh-CN" altLang="en-US" dirty="0"/>
              <a:t>，是对精准防控的专业技术性提出更高要求</a:t>
            </a:r>
            <a:endParaRPr lang="en-US" altLang="zh-CN" dirty="0"/>
          </a:p>
          <a:p>
            <a:r>
              <a:rPr lang="zh-CN" altLang="en-US" dirty="0"/>
              <a:t>强化风险意识，</a:t>
            </a:r>
            <a:r>
              <a:rPr lang="zh-CN" altLang="en-US" b="1" dirty="0">
                <a:solidFill>
                  <a:srgbClr val="FF0000"/>
                </a:solidFill>
              </a:rPr>
              <a:t>管住风险点</a:t>
            </a:r>
            <a:r>
              <a:rPr lang="zh-CN" altLang="en-US" dirty="0"/>
              <a:t>，不能简单粗暴一刀切</a:t>
            </a:r>
            <a:endParaRPr lang="en-US" altLang="zh-CN" dirty="0"/>
          </a:p>
          <a:p>
            <a:r>
              <a:rPr lang="zh-CN" altLang="en-US" dirty="0"/>
              <a:t>篇幅长，内容全，需要</a:t>
            </a:r>
            <a:r>
              <a:rPr lang="zh-CN" altLang="en-US" b="1" dirty="0">
                <a:solidFill>
                  <a:srgbClr val="FF0000"/>
                </a:solidFill>
              </a:rPr>
              <a:t>认真学习，培训</a:t>
            </a:r>
            <a:r>
              <a:rPr lang="zh-CN" altLang="en-US" b="1">
                <a:solidFill>
                  <a:srgbClr val="FF0000"/>
                </a:solidFill>
              </a:rPr>
              <a:t>宣贯执行</a:t>
            </a:r>
            <a:endParaRPr lang="en-US" altLang="zh-CN" b="1" dirty="0">
              <a:solidFill>
                <a:srgbClr val="FF0000"/>
              </a:solidFill>
            </a:endParaRPr>
          </a:p>
          <a:p>
            <a:endParaRPr lang="zh-CN" altLang="en-US" dirty="0"/>
          </a:p>
        </p:txBody>
      </p:sp>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ctrTitle"/>
          </p:nvPr>
        </p:nvSpPr>
        <p:spPr>
          <a:xfrm>
            <a:off x="827584" y="1700808"/>
            <a:ext cx="7704463" cy="3602379"/>
          </a:xfrm>
        </p:spPr>
        <p:txBody>
          <a:bodyPr/>
          <a:lstStyle/>
          <a:p>
            <a:pPr eaLnBrk="1" hangingPunct="1"/>
            <a:r>
              <a:rPr lang="zh-CN" altLang="en-US" sz="7200" dirty="0"/>
              <a:t>谢 谢！</a:t>
            </a:r>
            <a:r>
              <a:rPr lang="en-US" altLang="zh-CN" sz="4400" dirty="0"/>
              <a:t/>
            </a:r>
            <a:br>
              <a:rPr lang="en-US" altLang="zh-CN" sz="4400" dirty="0"/>
            </a:br>
            <a:r>
              <a:rPr lang="en-US" altLang="zh-CN" sz="4400" dirty="0"/>
              <a:t/>
            </a:r>
            <a:br>
              <a:rPr lang="en-US" altLang="zh-CN" sz="4400" dirty="0"/>
            </a:br>
            <a:r>
              <a:rPr lang="zh-CN" altLang="en-US" sz="4000" dirty="0"/>
              <a:t>邮箱：</a:t>
            </a:r>
            <a:r>
              <a:rPr lang="en-US" altLang="zh-CN" sz="4000" dirty="0">
                <a:hlinkClick r:id="rId2"/>
              </a:rPr>
              <a:t>2019ncov@chinacdc.cn</a:t>
            </a:r>
            <a:r>
              <a:rPr lang="en-US" altLang="zh-CN" sz="4000" dirty="0"/>
              <a:t/>
            </a:r>
            <a:br>
              <a:rPr lang="en-US" altLang="zh-CN" sz="4000" dirty="0"/>
            </a:br>
            <a:r>
              <a:rPr lang="zh-CN" altLang="en-US" sz="4000" dirty="0"/>
              <a:t>电话：</a:t>
            </a:r>
            <a:r>
              <a:rPr lang="en-US" altLang="zh-CN" sz="4000" dirty="0"/>
              <a:t>010-68791323</a:t>
            </a:r>
            <a:r>
              <a:rPr lang="en-US" altLang="zh-CN" dirty="0"/>
              <a:t/>
            </a:r>
            <a:br>
              <a:rPr lang="en-US" altLang="zh-CN" dirty="0"/>
            </a:b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3922" y="404664"/>
            <a:ext cx="8712968" cy="936104"/>
          </a:xfrm>
          <a:prstGeom prst="rect">
            <a:avLst/>
          </a:prstGeom>
        </p:spPr>
        <p:txBody>
          <a:bodyPr/>
          <a:lstStyle>
            <a:lvl1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2pPr>
            <a:lvl3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3pPr>
            <a:lvl4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4pPr>
            <a:lvl5pPr algn="ctr" rtl="0" eaLnBrk="0" fontAlgn="base" hangingPunct="0">
              <a:spcBef>
                <a:spcPct val="0"/>
              </a:spcBef>
              <a:spcAft>
                <a:spcPct val="0"/>
              </a:spcAft>
              <a:defRPr sz="3600" b="1">
                <a:solidFill>
                  <a:srgbClr val="003399"/>
                </a:solidFill>
                <a:latin typeface="黑体" panose="02010609060101010101" pitchFamily="2" charset="-122"/>
                <a:ea typeface="黑体" panose="0201060906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r>
              <a:rPr lang="zh-CN" altLang="en-US" kern="0" dirty="0">
                <a:solidFill>
                  <a:schemeClr val="accent6"/>
                </a:solidFill>
              </a:rPr>
              <a:t>二、措施优化调整依据</a:t>
            </a:r>
          </a:p>
        </p:txBody>
      </p:sp>
      <p:sp>
        <p:nvSpPr>
          <p:cNvPr id="3" name="文本框 2"/>
          <p:cNvSpPr txBox="1"/>
          <p:nvPr/>
        </p:nvSpPr>
        <p:spPr>
          <a:xfrm>
            <a:off x="626902" y="1772816"/>
            <a:ext cx="8193569" cy="4946995"/>
          </a:xfrm>
          <a:prstGeom prst="rect">
            <a:avLst/>
          </a:prstGeom>
          <a:noFill/>
        </p:spPr>
        <p:txBody>
          <a:bodyPr wrap="square" rtlCol="0">
            <a:spAutoFit/>
          </a:bodyPr>
          <a:lstStyle/>
          <a:p>
            <a:pPr marL="342900" indent="-342900">
              <a:lnSpc>
                <a:spcPts val="2400"/>
              </a:lnSpc>
              <a:spcBef>
                <a:spcPts val="1200"/>
              </a:spcBef>
              <a:spcAft>
                <a:spcPts val="1200"/>
              </a:spcAft>
              <a:buFont typeface="Wingdings" panose="05000000000000000000" pitchFamily="2" charset="2"/>
              <a:buChar char="Ø"/>
            </a:pP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国内外现有研究对奥密克戎变异株认识</a:t>
            </a:r>
            <a:endParaRPr lang="en-US" altLang="zh-CN" sz="28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传播能力更强</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传播速度更快</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感染剂量更低</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致病力减弱</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具有更强的免疫逃逸能力</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2400"/>
              </a:lnSpc>
              <a:spcBef>
                <a:spcPts val="1200"/>
              </a:spcBef>
              <a:spcAft>
                <a:spcPts val="1200"/>
              </a:spcAft>
              <a:buFont typeface="Wingdings" panose="05000000000000000000" pitchFamily="2" charset="2"/>
              <a:buChar char="Ø"/>
            </a:pP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结合我国奥密克戎变异株疫情处置实践</a:t>
            </a:r>
            <a:endParaRPr lang="en-US" altLang="zh-CN" sz="28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1600"/>
              </a:lnSpc>
              <a:spcBef>
                <a:spcPts val="1200"/>
              </a:spcBef>
              <a:spcAft>
                <a:spcPts val="1200"/>
              </a:spcAft>
              <a:buFont typeface="Times New Roman" panose="02020603050405020304" pitchFamily="18" charset="0"/>
              <a:buChar char="−"/>
            </a:pPr>
            <a:r>
              <a:rPr lang="zh-CN" altLang="en-US" sz="2400" kern="100" dirty="0">
                <a:latin typeface="Times New Roman" panose="02020603050405020304" pitchFamily="18" charset="0"/>
                <a:ea typeface="楷体" panose="02010609060101010101" pitchFamily="49" charset="-122"/>
                <a:cs typeface="Times New Roman" panose="02020603050405020304" pitchFamily="18" charset="0"/>
              </a:rPr>
              <a:t>上海、吉林大规模疫情处置经验</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342900" lvl="1" indent="-342900">
              <a:lnSpc>
                <a:spcPts val="2400"/>
              </a:lnSpc>
              <a:spcBef>
                <a:spcPts val="1200"/>
              </a:spcBef>
              <a:spcAft>
                <a:spcPts val="1200"/>
              </a:spcAft>
              <a:buFont typeface="Wingdings" panose="05000000000000000000" pitchFamily="2" charset="2"/>
              <a:buChar char="Ø"/>
            </a:pP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新冠疫情防控措施优化试点研究结果</a:t>
            </a:r>
            <a:endParaRPr lang="en-US" altLang="zh-CN" sz="2800" kern="1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2400"/>
              </a:lnSpc>
              <a:spcBef>
                <a:spcPts val="1200"/>
              </a:spcBef>
              <a:spcAft>
                <a:spcPts val="1200"/>
              </a:spcAft>
            </a:pP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kern="1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nvGraphicFramePr>
        <p:xfrm>
          <a:off x="1" y="1052736"/>
          <a:ext cx="9143999" cy="5805267"/>
        </p:xfrm>
        <a:graphic>
          <a:graphicData uri="http://schemas.openxmlformats.org/drawingml/2006/table">
            <a:tbl>
              <a:tblPr/>
              <a:tblGrid>
                <a:gridCol w="623806"/>
                <a:gridCol w="2374073"/>
                <a:gridCol w="6146120"/>
              </a:tblGrid>
              <a:tr h="368527">
                <a:tc>
                  <a:txBody>
                    <a:bodyPr/>
                    <a:lstStyle/>
                    <a:p>
                      <a:pPr algn="ctr" fontAlgn="b"/>
                      <a:r>
                        <a:rPr lang="zh-CN" altLang="en-US" sz="1800" b="1" i="0" u="none" strike="noStrike" dirty="0">
                          <a:solidFill>
                            <a:schemeClr val="tx1"/>
                          </a:solidFill>
                          <a:effectLst/>
                          <a:latin typeface="黑体" panose="02010609060101010101" pitchFamily="2" charset="-122"/>
                          <a:ea typeface="黑体" panose="02010609060101010101" pitchFamily="2" charset="-122"/>
                        </a:rPr>
                        <a:t>序号</a:t>
                      </a:r>
                    </a:p>
                  </a:txBody>
                  <a:tcPr marL="6350" marR="6350" marT="635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zh-CN" altLang="en-US" sz="1800" b="1" i="0" u="none" strike="noStrike" dirty="0">
                          <a:solidFill>
                            <a:schemeClr val="tx1"/>
                          </a:solidFill>
                          <a:effectLst/>
                          <a:latin typeface="黑体" panose="02010609060101010101" pitchFamily="2" charset="-122"/>
                          <a:ea typeface="黑体" panose="02010609060101010101" pitchFamily="2" charset="-122"/>
                        </a:rPr>
                        <a:t>正文框架（无变化）</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zh-CN" altLang="en-US" sz="1800" b="1" i="0" u="none" strike="noStrike" dirty="0">
                          <a:solidFill>
                            <a:srgbClr val="000000"/>
                          </a:solidFill>
                          <a:effectLst/>
                          <a:latin typeface="黑体" panose="02010609060101010101" pitchFamily="2" charset="-122"/>
                          <a:ea typeface="黑体" panose="02010609060101010101" pitchFamily="2" charset="-122"/>
                        </a:rPr>
                        <a:t>对应附件（</a:t>
                      </a:r>
                      <a:r>
                        <a:rPr lang="en-US" altLang="zh-CN" sz="1800" b="1" i="0" u="none" strike="noStrike" dirty="0">
                          <a:solidFill>
                            <a:srgbClr val="000000"/>
                          </a:solidFill>
                          <a:effectLst/>
                          <a:latin typeface="黑体" panose="02010609060101010101" pitchFamily="2" charset="-122"/>
                          <a:ea typeface="黑体" panose="02010609060101010101" pitchFamily="2" charset="-122"/>
                        </a:rPr>
                        <a:t>14</a:t>
                      </a:r>
                      <a:r>
                        <a:rPr lang="zh-CN" altLang="en-US" sz="1800" b="1" i="0" u="none" strike="noStrike" dirty="0">
                          <a:solidFill>
                            <a:srgbClr val="000000"/>
                          </a:solidFill>
                          <a:effectLst/>
                          <a:latin typeface="黑体" panose="02010609060101010101" pitchFamily="2" charset="-122"/>
                          <a:ea typeface="黑体" panose="02010609060101010101" pitchFamily="2" charset="-122"/>
                        </a:rPr>
                        <a:t>个）</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总体要求</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05994">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病原学和流行病学特征</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公共措施</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zh-CN" altLang="en-US" sz="1800" b="0" i="0" u="none" strike="noStrike" dirty="0">
                          <a:solidFill>
                            <a:srgbClr val="000000"/>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rgbClr val="000000"/>
                          </a:solidFill>
                          <a:effectLst/>
                          <a:latin typeface="华文楷体" panose="02010600040101010101" pitchFamily="2" charset="-122"/>
                          <a:ea typeface="华文楷体" panose="02010600040101010101" pitchFamily="2" charset="-122"/>
                        </a:rPr>
                        <a:t>1《</a:t>
                      </a:r>
                      <a:r>
                        <a:rPr lang="zh-CN" altLang="en-US" sz="1800" b="0" i="0" u="none" strike="noStrike" dirty="0">
                          <a:solidFill>
                            <a:srgbClr val="000000"/>
                          </a:solidFill>
                          <a:effectLst/>
                          <a:latin typeface="华文楷体" panose="02010600040101010101" pitchFamily="2" charset="-122"/>
                          <a:ea typeface="华文楷体" panose="02010600040101010101" pitchFamily="2" charset="-122"/>
                        </a:rPr>
                        <a:t>公民防疫基本行为准则</a:t>
                      </a:r>
                      <a:r>
                        <a:rPr lang="en-US" altLang="zh-CN" sz="1800" b="0" i="0" u="none" strike="noStrike" dirty="0">
                          <a:solidFill>
                            <a:srgbClr val="000000"/>
                          </a:solidFill>
                          <a:effectLst/>
                          <a:latin typeface="华文楷体" panose="02010600040101010101" pitchFamily="2" charset="-122"/>
                          <a:ea typeface="华文楷体" panose="02010600040101010101" pitchFamily="2" charset="-122"/>
                        </a:rPr>
                        <a:t>》</a:t>
                      </a:r>
                      <a:endParaRPr lang="zh-CN" altLang="en-US" sz="1800" b="0" i="0" u="none" strike="noStrike" dirty="0">
                        <a:solidFill>
                          <a:srgbClr val="000000"/>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66785">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疫情监测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新增</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2《</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初筛阳性病例报告管理指南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p>
                    <a:p>
                      <a:pPr marL="0" marR="0" lvl="0" indent="0" algn="l" defTabSz="914400" rtl="0" eaLnBrk="1" fontAlgn="b" latinLnBrk="0" hangingPunct="1">
                        <a:lnSpc>
                          <a:spcPct val="100000"/>
                        </a:lnSpc>
                        <a:spcBef>
                          <a:spcPts val="0"/>
                        </a:spcBef>
                        <a:spcAft>
                          <a:spcPts val="0"/>
                        </a:spcAft>
                        <a:buClrTx/>
                        <a:buSzTx/>
                        <a:buFontTx/>
                        <a:buNone/>
                        <a:defRPr/>
                      </a:pP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 </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3《</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新冠肺炎监测方案</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6511">
                <a:tc>
                  <a:txBody>
                    <a:bodyPr/>
                    <a:lstStyle/>
                    <a:p>
                      <a:pPr algn="ctr" fontAlgn="ct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疫情处置</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重新编写</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4《</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新冠肺炎疫情流行病学调查指南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5《</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密切接触者判定与管理指南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  </a:t>
                      </a:r>
                    </a:p>
                    <a:p>
                      <a:pPr marL="0" marR="0" lvl="0" indent="0" algn="l" defTabSz="914400" rtl="0" eaLnBrk="1" fontAlgn="ctr" latinLnBrk="0" hangingPunct="1">
                        <a:lnSpc>
                          <a:spcPct val="100000"/>
                        </a:lnSpc>
                        <a:spcBef>
                          <a:spcPts val="0"/>
                        </a:spcBef>
                        <a:spcAft>
                          <a:spcPts val="0"/>
                        </a:spcAft>
                        <a:buClrTx/>
                        <a:buSzTx/>
                        <a:buFontTx/>
                        <a:buNone/>
                        <a:defRPr/>
                      </a:pP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新增</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6《</a:t>
                      </a:r>
                      <a:r>
                        <a:rPr lang="zh-CN" altLang="en-US"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新冠肺炎疫情风险区划定及管控方案</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  </a:t>
                      </a:r>
                    </a:p>
                    <a:p>
                      <a:pPr algn="l" fontAlgn="ct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新增</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7《</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新冠肺炎疫情不同场景下区域核酸检测策略</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8《</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新冠肺炎疫情相关人员转运工作指南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9《</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新冠肺炎疫情隔离医学观察指南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10《</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新冠肺炎疫情消毒技术指南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11《</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新冠肺炎疫情心理健康服务技术指南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实验室检测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zh-CN" altLang="en-US"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完善附件</a:t>
                      </a:r>
                      <a:r>
                        <a:rPr lang="en-US" altLang="zh-CN"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12《</a:t>
                      </a:r>
                      <a:r>
                        <a:rPr lang="zh-CN" altLang="en-US"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新冠病毒样本采集和检测技术指南</a:t>
                      </a:r>
                      <a:r>
                        <a:rPr lang="en-US" altLang="zh-CN"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a:t>
                      </a:r>
                      <a:endParaRPr lang="zh-CN" altLang="en-US" sz="1800" b="0" i="0" u="none" strike="noStrike" kern="1200" dirty="0">
                        <a:solidFill>
                          <a:schemeClr val="tx1"/>
                        </a:solidFill>
                        <a:effectLst/>
                        <a:latin typeface="华文楷体" panose="02010600040101010101" pitchFamily="2" charset="-122"/>
                        <a:ea typeface="华文楷体" panose="02010600040101010101" pitchFamily="2" charset="-122"/>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境外输入疫情防控</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13《</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新冠肺炎境外输入疫情防控要点</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66785">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加强重点环节防控</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重新编写</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14《</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重点场所、重点机构、重点人群和特定人群新冠肺炎疫情防控技术指南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组织保障</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标题 1"/>
          <p:cNvSpPr>
            <a:spLocks noGrp="1"/>
          </p:cNvSpPr>
          <p:nvPr>
            <p:ph type="title"/>
          </p:nvPr>
        </p:nvSpPr>
        <p:spPr>
          <a:xfrm>
            <a:off x="323530" y="260648"/>
            <a:ext cx="8229601" cy="503238"/>
          </a:xfrm>
        </p:spPr>
        <p:txBody>
          <a:bodyPr/>
          <a:lstStyle/>
          <a:p>
            <a:r>
              <a:rPr lang="zh-CN" altLang="en-US" dirty="0">
                <a:solidFill>
                  <a:schemeClr val="accent6"/>
                </a:solidFill>
                <a:latin typeface="黑体" panose="02010609060101010101" pitchFamily="2" charset="-122"/>
              </a:rPr>
              <a:t>总体框架</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2132858"/>
            <a:ext cx="8352928" cy="2193925"/>
          </a:xfrm>
        </p:spPr>
        <p:txBody>
          <a:bodyPr vert="horz" wrap="square" numCol="1" anchor="t" anchorCtr="0" compatLnSpc="1"/>
          <a:lstStyle/>
          <a:p>
            <a:pPr defTabSz="1008380" eaLnBrk="1" hangingPunct="1">
              <a:lnSpc>
                <a:spcPct val="150000"/>
              </a:lnSpc>
              <a:buClr>
                <a:srgbClr val="0070C0"/>
              </a:buClr>
            </a:pPr>
            <a:r>
              <a:rPr lang="en-US" altLang="zh-CN" dirty="0">
                <a:solidFill>
                  <a:schemeClr val="accent6"/>
                </a:solidFill>
                <a:latin typeface="微软雅黑" panose="020B0503020204020204" pitchFamily="34" charset="-122"/>
                <a:ea typeface="微软雅黑" panose="020B0503020204020204" pitchFamily="34" charset="-122"/>
              </a:rPr>
              <a:t/>
            </a:r>
            <a:br>
              <a:rPr lang="en-US" altLang="zh-CN" dirty="0">
                <a:solidFill>
                  <a:schemeClr val="accent6"/>
                </a:solidFill>
                <a:latin typeface="微软雅黑" panose="020B0503020204020204" pitchFamily="34" charset="-122"/>
                <a:ea typeface="微软雅黑" panose="020B0503020204020204" pitchFamily="34" charset="-122"/>
              </a:rPr>
            </a:br>
            <a:endParaRPr lang="en-US" altLang="zh-CN" dirty="0">
              <a:solidFill>
                <a:schemeClr val="accent6"/>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2267744" y="2708920"/>
            <a:ext cx="4608512" cy="707886"/>
          </a:xfrm>
          <a:prstGeom prst="rect">
            <a:avLst/>
          </a:prstGeom>
        </p:spPr>
        <p:txBody>
          <a:bodyPr wrap="square">
            <a:spAutoFit/>
          </a:bodyPr>
          <a:lstStyle/>
          <a:p>
            <a:r>
              <a:rPr lang="zh-CN" altLang="en-US" sz="4000" b="1" dirty="0">
                <a:latin typeface="黑体" panose="02010609060101010101" pitchFamily="2" charset="-122"/>
                <a:ea typeface="黑体" panose="02010609060101010101" pitchFamily="2" charset="-122"/>
              </a:rPr>
              <a:t>四、</a:t>
            </a:r>
            <a:r>
              <a:rPr lang="zh-CN" altLang="en-US" sz="4000" b="1" spc="130" dirty="0">
                <a:solidFill>
                  <a:schemeClr val="tx1">
                    <a:lumMod val="75000"/>
                    <a:lumOff val="25000"/>
                  </a:schemeClr>
                </a:solidFill>
                <a:latin typeface="黑体" panose="02010609060101010101" pitchFamily="2" charset="-122"/>
                <a:ea typeface="黑体" panose="02010609060101010101" pitchFamily="2" charset="-122"/>
              </a:rPr>
              <a:t>修订主要内容</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2" y="404664"/>
            <a:ext cx="8229601" cy="503238"/>
          </a:xfrm>
        </p:spPr>
        <p:txBody>
          <a:bodyPr/>
          <a:lstStyle/>
          <a:p>
            <a:pPr eaLnBrk="1" hangingPunct="1"/>
            <a:r>
              <a:rPr lang="zh-CN" altLang="en-US" b="0" dirty="0">
                <a:solidFill>
                  <a:schemeClr val="tx1"/>
                </a:solidFill>
                <a:latin typeface="黑体" panose="02010609060101010101" pitchFamily="2" charset="-122"/>
              </a:rPr>
              <a:t>一、</a:t>
            </a:r>
            <a:r>
              <a:rPr lang="zh-CN" altLang="en-US" dirty="0">
                <a:solidFill>
                  <a:schemeClr val="accent6"/>
                </a:solidFill>
                <a:latin typeface="黑体" panose="02010609060101010101" pitchFamily="2" charset="-122"/>
              </a:rPr>
              <a:t>总体要求</a:t>
            </a:r>
          </a:p>
        </p:txBody>
      </p:sp>
      <p:sp>
        <p:nvSpPr>
          <p:cNvPr id="3" name="矩形 2"/>
          <p:cNvSpPr/>
          <p:nvPr/>
        </p:nvSpPr>
        <p:spPr>
          <a:xfrm>
            <a:off x="251522" y="1268760"/>
            <a:ext cx="8712966" cy="5472608"/>
          </a:xfrm>
          <a:prstGeom prst="rect">
            <a:avLst/>
          </a:prstGeom>
          <a:noFill/>
          <a:ln>
            <a:noFill/>
          </a:ln>
        </p:spPr>
        <p:txBody>
          <a:bodyPr/>
          <a:lstStyle/>
          <a:p>
            <a:pPr marL="342900" indent="-342900">
              <a:lnSpc>
                <a:spcPts val="3000"/>
              </a:lnSpc>
              <a:buFont typeface="Wingdings" panose="05000000000000000000" pitchFamily="2" charset="2"/>
              <a:buChar char="Ø"/>
            </a:pPr>
            <a:r>
              <a:rPr lang="zh-CN" altLang="zh-CN" sz="2000" dirty="0">
                <a:latin typeface="华文楷体" panose="02010600040101010101" pitchFamily="2" charset="-122"/>
                <a:ea typeface="华文楷体" panose="02010600040101010101" pitchFamily="2" charset="-122"/>
              </a:rPr>
              <a:t>坚持“预防为主、防治结合、依法科学、分级分类”的原则，坚持常态化精准防控和局部应急处置相结合</a:t>
            </a:r>
            <a:r>
              <a:rPr lang="zh-CN" altLang="en-US" sz="2000" dirty="0">
                <a:latin typeface="华文楷体" panose="02010600040101010101" pitchFamily="2" charset="-122"/>
                <a:ea typeface="华文楷体" panose="02010600040101010101" pitchFamily="2" charset="-122"/>
              </a:rPr>
              <a:t>。</a:t>
            </a:r>
            <a:endParaRPr lang="en-US" altLang="zh-CN" sz="20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000" dirty="0">
                <a:latin typeface="华文楷体" panose="02010600040101010101" pitchFamily="2" charset="-122"/>
                <a:ea typeface="华文楷体" panose="02010600040101010101" pitchFamily="2" charset="-122"/>
              </a:rPr>
              <a:t>按照“及时发现、快速处置、精准管控、有效救治”的工作要求，坚决防范境外疫情输入和境内疫情反弹。</a:t>
            </a:r>
            <a:endParaRPr lang="en-US" altLang="zh-CN" sz="20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000" dirty="0">
                <a:latin typeface="华文楷体" panose="02010600040101010101" pitchFamily="2" charset="-122"/>
                <a:ea typeface="华文楷体" panose="02010600040101010101" pitchFamily="2" charset="-122"/>
              </a:rPr>
              <a:t>坚持科学精准防控，落实“早预防、早发现、早报告、早隔离、早治疗”措施</a:t>
            </a:r>
            <a:r>
              <a:rPr lang="zh-CN" altLang="en-US" sz="2000" dirty="0">
                <a:latin typeface="华文楷体" panose="02010600040101010101" pitchFamily="2" charset="-122"/>
                <a:ea typeface="华文楷体" panose="02010600040101010101" pitchFamily="2" charset="-122"/>
              </a:rPr>
              <a:t>。</a:t>
            </a:r>
            <a:endParaRPr lang="en-US" altLang="zh-CN" sz="20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000" dirty="0">
                <a:latin typeface="华文楷体" panose="02010600040101010101" pitchFamily="2" charset="-122"/>
                <a:ea typeface="华文楷体" panose="02010600040101010101" pitchFamily="2" charset="-122"/>
              </a:rPr>
              <a:t>进一步加强源头管控，坚持人、物、环境同防，加强重点时段、重点地区、重点人群疫情防控</a:t>
            </a:r>
            <a:r>
              <a:rPr lang="zh-CN" altLang="en-US" sz="2000" dirty="0">
                <a:latin typeface="华文楷体" panose="02010600040101010101" pitchFamily="2" charset="-122"/>
                <a:ea typeface="华文楷体" panose="02010600040101010101" pitchFamily="2" charset="-122"/>
              </a:rPr>
              <a:t>。</a:t>
            </a:r>
            <a:endParaRPr lang="en-US" altLang="zh-CN" sz="20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000" dirty="0">
                <a:latin typeface="华文楷体" panose="02010600040101010101" pitchFamily="2" charset="-122"/>
                <a:ea typeface="华文楷体" panose="02010600040101010101" pitchFamily="2" charset="-122"/>
              </a:rPr>
              <a:t>提高监测预警灵敏性，及时发现散发病例和聚集性疫情，有力、有序、有效处置疫情，做到发现一起扑灭一起，以最短时间、最低代价将疫情控制在最小范围</a:t>
            </a:r>
            <a:r>
              <a:rPr lang="zh-CN" altLang="en-US" sz="2000" dirty="0">
                <a:latin typeface="华文楷体" panose="02010600040101010101" pitchFamily="2" charset="-122"/>
                <a:ea typeface="华文楷体" panose="02010600040101010101" pitchFamily="2" charset="-122"/>
              </a:rPr>
              <a:t>。</a:t>
            </a:r>
            <a:endParaRPr lang="en-US" altLang="zh-CN" sz="20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000" dirty="0">
                <a:latin typeface="华文楷体" panose="02010600040101010101" pitchFamily="2" charset="-122"/>
                <a:ea typeface="华文楷体" panose="02010600040101010101" pitchFamily="2" charset="-122"/>
              </a:rPr>
              <a:t>切实维护人民群众生命安全和身体健康，最大限度统筹疫情防控和经济社会发展。</a:t>
            </a:r>
          </a:p>
        </p:txBody>
      </p:sp>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10.xml><?xml version="1.0" encoding="utf-8"?>
<p:tagLst xmlns:a="http://schemas.openxmlformats.org/drawingml/2006/main" xmlns:r="http://schemas.openxmlformats.org/officeDocument/2006/relationships" xmlns:p="http://schemas.openxmlformats.org/presentationml/2006/main">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45_5*l_h_f*1_5_1"/>
  <p:tag name="KSO_WM_TEMPLATE_CATEGORY" val="diagram"/>
  <p:tag name="KSO_WM_TEMPLATE_INDEX" val="14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45_5*l_h_f*1_5_1"/>
  <p:tag name="KSO_WM_TEMPLATE_CATEGORY" val="diagram"/>
  <p:tag name="KSO_WM_TEMPLATE_INDEX" val="14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45_5*l_h_f*1_5_1"/>
  <p:tag name="KSO_WM_TEMPLATE_CATEGORY" val="diagram"/>
  <p:tag name="KSO_WM_TEMPLATE_INDEX" val="14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3.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4.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5.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6.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7.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8.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9.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5_CDC">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90000"/>
          </a:schemeClr>
        </a:solidFill>
        <a:ln w="38100">
          <a:solidFill>
            <a:srgbClr val="FF0000"/>
          </a:solidFill>
        </a:ln>
      </a:spPr>
      <a:bodyPr rtlCol="0" anchor="ctr"/>
      <a:lstStyle>
        <a:defPPr marL="285750" indent="-285750">
          <a:buFont typeface="Arial" panose="020B0604020202020204" pitchFamily="34" charset="0"/>
          <a:buChar char="•"/>
          <a:defRPr dirty="0">
            <a:solidFill>
              <a:schemeClr val="tx1"/>
            </a:solidFill>
            <a:latin typeface="微软雅黑" panose="020B0503020204020204" pitchFamily="34" charset="-122"/>
            <a:ea typeface="微软雅黑" panose="020B0503020204020204" pitchFamily="34" charset="-122"/>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6831</Words>
  <Application>Microsoft Office PowerPoint</Application>
  <PresentationFormat>全屏显示(4:3)</PresentationFormat>
  <Paragraphs>711</Paragraphs>
  <Slides>57</Slides>
  <Notes>23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57</vt:i4>
      </vt:variant>
    </vt:vector>
  </HeadingPairs>
  <TitlesOfParts>
    <vt:vector size="74" baseType="lpstr">
      <vt:lpstr>Times New Roman Regular</vt:lpstr>
      <vt:lpstr>等线</vt:lpstr>
      <vt:lpstr>仿宋</vt:lpstr>
      <vt:lpstr>仿宋_GB2312</vt:lpstr>
      <vt:lpstr>黑体</vt:lpstr>
      <vt:lpstr>华文楷体</vt:lpstr>
      <vt:lpstr>华文细黑</vt:lpstr>
      <vt:lpstr>楷体</vt:lpstr>
      <vt:lpstr>思源黑体 CN Regular</vt:lpstr>
      <vt:lpstr>宋体</vt:lpstr>
      <vt:lpstr>微软雅黑</vt:lpstr>
      <vt:lpstr>字魂35号-经典雅黑</vt:lpstr>
      <vt:lpstr>Arial</vt:lpstr>
      <vt:lpstr>Calibri</vt:lpstr>
      <vt:lpstr>Times New Roman</vt:lpstr>
      <vt:lpstr>Wingdings</vt:lpstr>
      <vt:lpstr>5_CDC</vt:lpstr>
      <vt:lpstr>新型冠状病毒肺炎防控方案解读 (第九版) </vt:lpstr>
      <vt:lpstr>新型冠状病毒肺炎防控方案解读 (第九版) 全员培训 </vt:lpstr>
      <vt:lpstr>新型冠状病毒肺炎防控方案修订进程</vt:lpstr>
      <vt:lpstr>PowerPoint 演示文稿</vt:lpstr>
      <vt:lpstr>PowerPoint 演示文稿</vt:lpstr>
      <vt:lpstr>PowerPoint 演示文稿</vt:lpstr>
      <vt:lpstr>总体框架</vt:lpstr>
      <vt:lpstr> </vt:lpstr>
      <vt:lpstr>一、总体要求</vt:lpstr>
      <vt:lpstr>PowerPoint 演示文稿</vt:lpstr>
      <vt:lpstr>三、公共措施-1</vt:lpstr>
      <vt:lpstr>三、公共措施-2</vt:lpstr>
      <vt:lpstr>PowerPoint 演示文稿</vt:lpstr>
      <vt:lpstr>核酸检测初筛阳性人员报告和管理</vt:lpstr>
      <vt:lpstr>核酸检测初筛阳性人员报告和管理</vt:lpstr>
      <vt:lpstr>PowerPoint 演示文稿</vt:lpstr>
      <vt:lpstr>风险职业人群监测</vt:lpstr>
      <vt:lpstr>重点机构和场所人员监测</vt:lpstr>
      <vt:lpstr>PowerPoint 演示文稿</vt:lpstr>
      <vt:lpstr>PowerPoint 演示文稿</vt:lpstr>
      <vt:lpstr>PowerPoint 演示文稿</vt:lpstr>
      <vt:lpstr>病原监测-2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（八）心理健康服务</vt:lpstr>
      <vt:lpstr>（九）信 息 发 布</vt:lpstr>
      <vt:lpstr>PowerPoint 演示文稿</vt:lpstr>
      <vt:lpstr>PowerPoint 演示文稿</vt:lpstr>
      <vt:lpstr>PowerPoint 演示文稿</vt:lpstr>
      <vt:lpstr>入境人员管理</vt:lpstr>
      <vt:lpstr>PowerPoint 演示文稿</vt:lpstr>
      <vt:lpstr>PowerPoint 演示文稿</vt:lpstr>
      <vt:lpstr>PowerPoint 演示文稿</vt:lpstr>
      <vt:lpstr>PowerPoint 演示文稿</vt:lpstr>
      <vt:lpstr>PowerPoint 演示文稿</vt:lpstr>
      <vt:lpstr>九、组织保障</vt:lpstr>
      <vt:lpstr>小结</vt:lpstr>
      <vt:lpstr>谢 谢！  邮箱：2019ncov@chinacdc.cn 电话：010-68791323 </vt:lpstr>
    </vt:vector>
  </TitlesOfParts>
  <Company>CYCDPC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新型冠状病毒肺炎防控方案解读 (第九版)</dc:title>
  <dc:creator>耿梦杰</dc:creator>
  <cp:lastModifiedBy>Microsoft 帐户</cp:lastModifiedBy>
  <cp:revision>79</cp:revision>
  <cp:lastPrinted>2022-06-28T11:23:00Z</cp:lastPrinted>
  <dcterms:created xsi:type="dcterms:W3CDTF">2022-06-28T11:23:00Z</dcterms:created>
  <dcterms:modified xsi:type="dcterms:W3CDTF">2022-08-05T02:43:42Z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6D3B5EE41E7049B891ED6387AD47FBA7</vt:lpwstr>
  </property>
</Properties>
</file>